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30"/>
  </p:notesMasterIdLst>
  <p:handoutMasterIdLst>
    <p:handoutMasterId r:id="rId31"/>
  </p:handoutMasterIdLst>
  <p:sldIdLst>
    <p:sldId id="256" r:id="rId2"/>
    <p:sldId id="308" r:id="rId3"/>
    <p:sldId id="288" r:id="rId4"/>
    <p:sldId id="289" r:id="rId5"/>
    <p:sldId id="290" r:id="rId6"/>
    <p:sldId id="302" r:id="rId7"/>
    <p:sldId id="291" r:id="rId8"/>
    <p:sldId id="304" r:id="rId9"/>
    <p:sldId id="305" r:id="rId10"/>
    <p:sldId id="293" r:id="rId11"/>
    <p:sldId id="306" r:id="rId12"/>
    <p:sldId id="294" r:id="rId13"/>
    <p:sldId id="319" r:id="rId14"/>
    <p:sldId id="326" r:id="rId15"/>
    <p:sldId id="321" r:id="rId16"/>
    <p:sldId id="310" r:id="rId17"/>
    <p:sldId id="311" r:id="rId18"/>
    <p:sldId id="323" r:id="rId19"/>
    <p:sldId id="312" r:id="rId20"/>
    <p:sldId id="324" r:id="rId21"/>
    <p:sldId id="325" r:id="rId22"/>
    <p:sldId id="314" r:id="rId23"/>
    <p:sldId id="315" r:id="rId24"/>
    <p:sldId id="316" r:id="rId25"/>
    <p:sldId id="320" r:id="rId26"/>
    <p:sldId id="313" r:id="rId27"/>
    <p:sldId id="307" r:id="rId28"/>
    <p:sldId id="322" r:id="rId29"/>
  </p:sldIdLst>
  <p:sldSz cx="9144000" cy="6858000" type="screen4x3"/>
  <p:notesSz cx="6781800" cy="9918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7" autoAdjust="0"/>
    <p:restoredTop sz="94660"/>
  </p:normalViewPr>
  <p:slideViewPr>
    <p:cSldViewPr>
      <p:cViewPr varScale="1">
        <p:scale>
          <a:sx n="66" d="100"/>
          <a:sy n="66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083938-0980-43F3-AA54-2E144B0C717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DCA109A-E133-479E-A08E-A292577626AD}">
      <dgm:prSet phldrT="[Text]"/>
      <dgm:spPr/>
      <dgm:t>
        <a:bodyPr/>
        <a:lstStyle/>
        <a:p>
          <a:r>
            <a:rPr lang="en-GB" dirty="0" smtClean="0"/>
            <a:t>Online/off-line</a:t>
          </a:r>
          <a:endParaRPr lang="en-GB" dirty="0"/>
        </a:p>
      </dgm:t>
    </dgm:pt>
    <dgm:pt modelId="{EF9BF1CB-08D9-4B7D-8D12-11E2A3C731E4}" type="parTrans" cxnId="{EB00C093-91E0-421E-A542-03BB4C1B2EAA}">
      <dgm:prSet/>
      <dgm:spPr/>
      <dgm:t>
        <a:bodyPr/>
        <a:lstStyle/>
        <a:p>
          <a:endParaRPr lang="en-GB"/>
        </a:p>
      </dgm:t>
    </dgm:pt>
    <dgm:pt modelId="{8D4F2B26-8777-497C-A00B-960728B577E9}" type="sibTrans" cxnId="{EB00C093-91E0-421E-A542-03BB4C1B2EAA}">
      <dgm:prSet/>
      <dgm:spPr/>
      <dgm:t>
        <a:bodyPr/>
        <a:lstStyle/>
        <a:p>
          <a:endParaRPr lang="en-GB"/>
        </a:p>
      </dgm:t>
    </dgm:pt>
    <dgm:pt modelId="{34E118C3-FE3A-4971-BA43-F34B40EDEA63}">
      <dgm:prSet phldrT="[Text]"/>
      <dgm:spPr/>
      <dgm:t>
        <a:bodyPr/>
        <a:lstStyle/>
        <a:p>
          <a:r>
            <a:rPr lang="en-GB" dirty="0" smtClean="0"/>
            <a:t>Online research</a:t>
          </a:r>
          <a:endParaRPr lang="en-GB" dirty="0"/>
        </a:p>
      </dgm:t>
    </dgm:pt>
    <dgm:pt modelId="{CA643833-8FE6-49F1-904A-41C582465AC5}" type="parTrans" cxnId="{16E66187-A25A-4778-989E-889AA87886A4}">
      <dgm:prSet/>
      <dgm:spPr/>
      <dgm:t>
        <a:bodyPr/>
        <a:lstStyle/>
        <a:p>
          <a:endParaRPr lang="en-GB"/>
        </a:p>
      </dgm:t>
    </dgm:pt>
    <dgm:pt modelId="{68C66CDF-F68C-4695-A0E4-506FABC93DC7}" type="sibTrans" cxnId="{16E66187-A25A-4778-989E-889AA87886A4}">
      <dgm:prSet/>
      <dgm:spPr/>
      <dgm:t>
        <a:bodyPr/>
        <a:lstStyle/>
        <a:p>
          <a:endParaRPr lang="en-GB"/>
        </a:p>
      </dgm:t>
    </dgm:pt>
    <dgm:pt modelId="{509BF95D-4AF1-48EC-98AE-283055C837D1}">
      <dgm:prSet phldrT="[Text]"/>
      <dgm:spPr/>
      <dgm:t>
        <a:bodyPr/>
        <a:lstStyle/>
        <a:p>
          <a:r>
            <a:rPr lang="en-GB" dirty="0" smtClean="0"/>
            <a:t>Off-line translation</a:t>
          </a:r>
          <a:endParaRPr lang="en-GB" dirty="0"/>
        </a:p>
      </dgm:t>
    </dgm:pt>
    <dgm:pt modelId="{7531AA04-C001-4991-821B-7D30CCB0C990}" type="parTrans" cxnId="{85B8E8C6-904F-4C08-9CEB-6BB92EA30203}">
      <dgm:prSet/>
      <dgm:spPr/>
      <dgm:t>
        <a:bodyPr/>
        <a:lstStyle/>
        <a:p>
          <a:endParaRPr lang="en-GB"/>
        </a:p>
      </dgm:t>
    </dgm:pt>
    <dgm:pt modelId="{7A6AEC92-F4CB-487F-8840-6AF1BC195C10}" type="sibTrans" cxnId="{85B8E8C6-904F-4C08-9CEB-6BB92EA30203}">
      <dgm:prSet/>
      <dgm:spPr/>
      <dgm:t>
        <a:bodyPr/>
        <a:lstStyle/>
        <a:p>
          <a:endParaRPr lang="en-GB"/>
        </a:p>
      </dgm:t>
    </dgm:pt>
    <dgm:pt modelId="{DA9C1086-2B26-48AB-B5C5-6B27608397FC}">
      <dgm:prSet phldrT="[Text]"/>
      <dgm:spPr/>
      <dgm:t>
        <a:bodyPr/>
        <a:lstStyle/>
        <a:p>
          <a:r>
            <a:rPr lang="en-GB" dirty="0" smtClean="0"/>
            <a:t>Online</a:t>
          </a:r>
          <a:endParaRPr lang="en-GB" dirty="0"/>
        </a:p>
      </dgm:t>
    </dgm:pt>
    <dgm:pt modelId="{2CB300B0-A6BB-4FE6-95B1-4E2CB722F5B5}" type="parTrans" cxnId="{31F698F2-49C5-4AD1-A4F6-9FF8ED03AD8B}">
      <dgm:prSet/>
      <dgm:spPr/>
      <dgm:t>
        <a:bodyPr/>
        <a:lstStyle/>
        <a:p>
          <a:endParaRPr lang="en-GB"/>
        </a:p>
      </dgm:t>
    </dgm:pt>
    <dgm:pt modelId="{150C5828-6AF9-4613-BD40-F8A2C9C244C0}" type="sibTrans" cxnId="{31F698F2-49C5-4AD1-A4F6-9FF8ED03AD8B}">
      <dgm:prSet/>
      <dgm:spPr/>
      <dgm:t>
        <a:bodyPr/>
        <a:lstStyle/>
        <a:p>
          <a:endParaRPr lang="en-GB"/>
        </a:p>
      </dgm:t>
    </dgm:pt>
    <dgm:pt modelId="{EC7354C9-F85F-4889-BFBC-C433498B9FA1}">
      <dgm:prSet phldrT="[Text]"/>
      <dgm:spPr/>
      <dgm:t>
        <a:bodyPr/>
        <a:lstStyle/>
        <a:p>
          <a:r>
            <a:rPr lang="en-GB" dirty="0" smtClean="0"/>
            <a:t>Off-line/online</a:t>
          </a:r>
          <a:endParaRPr lang="en-GB" dirty="0"/>
        </a:p>
      </dgm:t>
    </dgm:pt>
    <dgm:pt modelId="{9BAA3DAA-11C9-4E18-AFE5-0D6B317316CE}" type="parTrans" cxnId="{4BBA6A98-8EE6-44A2-A231-71FA834B85EC}">
      <dgm:prSet/>
      <dgm:spPr/>
      <dgm:t>
        <a:bodyPr/>
        <a:lstStyle/>
        <a:p>
          <a:endParaRPr lang="en-GB"/>
        </a:p>
      </dgm:t>
    </dgm:pt>
    <dgm:pt modelId="{C4391B9B-3270-4D10-BD9A-71B30E689D28}" type="sibTrans" cxnId="{4BBA6A98-8EE6-44A2-A231-71FA834B85EC}">
      <dgm:prSet/>
      <dgm:spPr/>
      <dgm:t>
        <a:bodyPr/>
        <a:lstStyle/>
        <a:p>
          <a:endParaRPr lang="en-GB"/>
        </a:p>
      </dgm:t>
    </dgm:pt>
    <dgm:pt modelId="{4C7AD439-239D-42EA-BD76-A9DDA5CAA2C3}">
      <dgm:prSet phldrT="[Text]"/>
      <dgm:spPr/>
      <dgm:t>
        <a:bodyPr/>
        <a:lstStyle/>
        <a:p>
          <a:r>
            <a:rPr lang="en-GB" dirty="0" smtClean="0"/>
            <a:t>Classroom-based seminar</a:t>
          </a:r>
          <a:endParaRPr lang="en-GB" dirty="0"/>
        </a:p>
      </dgm:t>
    </dgm:pt>
    <dgm:pt modelId="{2B3EE0B6-54C5-4188-84D5-615E235A4BB8}" type="parTrans" cxnId="{CB7E522A-BAC4-40B4-87B7-CA41AA707C9B}">
      <dgm:prSet/>
      <dgm:spPr/>
      <dgm:t>
        <a:bodyPr/>
        <a:lstStyle/>
        <a:p>
          <a:endParaRPr lang="en-GB"/>
        </a:p>
      </dgm:t>
    </dgm:pt>
    <dgm:pt modelId="{3C0973B4-C0F9-4B5A-B5DB-A2EF3E9CC382}" type="sibTrans" cxnId="{CB7E522A-BAC4-40B4-87B7-CA41AA707C9B}">
      <dgm:prSet/>
      <dgm:spPr/>
      <dgm:t>
        <a:bodyPr/>
        <a:lstStyle/>
        <a:p>
          <a:endParaRPr lang="en-GB"/>
        </a:p>
      </dgm:t>
    </dgm:pt>
    <dgm:pt modelId="{8E79D916-8332-4E2C-B7C4-0AC080B8EBB4}">
      <dgm:prSet phldrT="[Text]"/>
      <dgm:spPr/>
      <dgm:t>
        <a:bodyPr/>
        <a:lstStyle/>
        <a:p>
          <a:r>
            <a:rPr lang="en-GB" dirty="0" smtClean="0"/>
            <a:t>Tutor’s feedback posted on Blackboard</a:t>
          </a:r>
          <a:endParaRPr lang="en-GB" dirty="0"/>
        </a:p>
      </dgm:t>
    </dgm:pt>
    <dgm:pt modelId="{14856D82-972C-4210-8645-858B381B77C1}" type="parTrans" cxnId="{F59CD83E-E1F4-4D22-9E9C-DFF8C45F3063}">
      <dgm:prSet/>
      <dgm:spPr/>
      <dgm:t>
        <a:bodyPr/>
        <a:lstStyle/>
        <a:p>
          <a:endParaRPr lang="en-GB"/>
        </a:p>
      </dgm:t>
    </dgm:pt>
    <dgm:pt modelId="{2F140994-3B4B-44E6-B01A-AFF0A3423514}" type="sibTrans" cxnId="{F59CD83E-E1F4-4D22-9E9C-DFF8C45F3063}">
      <dgm:prSet/>
      <dgm:spPr/>
      <dgm:t>
        <a:bodyPr/>
        <a:lstStyle/>
        <a:p>
          <a:endParaRPr lang="en-GB"/>
        </a:p>
      </dgm:t>
    </dgm:pt>
    <dgm:pt modelId="{2677A453-88A1-433C-9021-776635E2DABB}">
      <dgm:prSet phldrT="[Text]"/>
      <dgm:spPr/>
      <dgm:t>
        <a:bodyPr/>
        <a:lstStyle/>
        <a:p>
          <a:r>
            <a:rPr lang="en-GB" dirty="0" smtClean="0"/>
            <a:t>Online discussion/peer feedback</a:t>
          </a:r>
          <a:endParaRPr lang="en-GB" dirty="0"/>
        </a:p>
      </dgm:t>
    </dgm:pt>
    <dgm:pt modelId="{510567CC-B092-42DA-B8A9-86C19D7F72D9}" type="sibTrans" cxnId="{791A66E4-F37F-464E-8F61-48360C16CDCE}">
      <dgm:prSet/>
      <dgm:spPr/>
      <dgm:t>
        <a:bodyPr/>
        <a:lstStyle/>
        <a:p>
          <a:endParaRPr lang="en-GB"/>
        </a:p>
      </dgm:t>
    </dgm:pt>
    <dgm:pt modelId="{DDF7A258-3AF9-44D8-B1A1-9FC9DCE1768E}" type="parTrans" cxnId="{791A66E4-F37F-464E-8F61-48360C16CDCE}">
      <dgm:prSet/>
      <dgm:spPr/>
      <dgm:t>
        <a:bodyPr/>
        <a:lstStyle/>
        <a:p>
          <a:endParaRPr lang="en-GB"/>
        </a:p>
      </dgm:t>
    </dgm:pt>
    <dgm:pt modelId="{B9A10BD6-8D6F-4FC6-9778-20ED921DDF81}">
      <dgm:prSet phldrT="[Text]"/>
      <dgm:spPr/>
      <dgm:t>
        <a:bodyPr/>
        <a:lstStyle/>
        <a:p>
          <a:r>
            <a:rPr lang="en-GB" dirty="0" smtClean="0"/>
            <a:t>Translations posted onto discussion forum</a:t>
          </a:r>
          <a:endParaRPr lang="en-GB" dirty="0"/>
        </a:p>
      </dgm:t>
    </dgm:pt>
    <dgm:pt modelId="{C72A7FE8-C0A9-452C-9F43-D48FA57B3DFD}" type="sibTrans" cxnId="{196F469C-2DAC-4FA4-A0E1-B60D34BB48C1}">
      <dgm:prSet/>
      <dgm:spPr/>
      <dgm:t>
        <a:bodyPr/>
        <a:lstStyle/>
        <a:p>
          <a:endParaRPr lang="en-GB"/>
        </a:p>
      </dgm:t>
    </dgm:pt>
    <dgm:pt modelId="{B1E2AD6E-5E79-4D07-B6BA-4FFA975EB51D}" type="parTrans" cxnId="{196F469C-2DAC-4FA4-A0E1-B60D34BB48C1}">
      <dgm:prSet/>
      <dgm:spPr/>
      <dgm:t>
        <a:bodyPr/>
        <a:lstStyle/>
        <a:p>
          <a:endParaRPr lang="en-GB"/>
        </a:p>
      </dgm:t>
    </dgm:pt>
    <dgm:pt modelId="{D6C8ACE9-1617-40BC-A012-6365C8ECA405}" type="pres">
      <dgm:prSet presAssocID="{49083938-0980-43F3-AA54-2E144B0C717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099132D-B0D8-46E8-9EF0-CB1FB22481AA}" type="pres">
      <dgm:prSet presAssocID="{EDCA109A-E133-479E-A08E-A292577626AD}" presName="composite" presStyleCnt="0"/>
      <dgm:spPr/>
    </dgm:pt>
    <dgm:pt modelId="{897ACE5A-524A-44BF-9B46-863E86364ACA}" type="pres">
      <dgm:prSet presAssocID="{EDCA109A-E133-479E-A08E-A292577626A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A77E04-FA21-4562-9AB3-30EE9EDE3120}" type="pres">
      <dgm:prSet presAssocID="{EDCA109A-E133-479E-A08E-A292577626A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80C13D-FAAF-4A09-B96D-1B8D77FA325A}" type="pres">
      <dgm:prSet presAssocID="{8D4F2B26-8777-497C-A00B-960728B577E9}" presName="sp" presStyleCnt="0"/>
      <dgm:spPr/>
    </dgm:pt>
    <dgm:pt modelId="{3D539BD3-7E8F-4650-9C42-5243FBA9B958}" type="pres">
      <dgm:prSet presAssocID="{DA9C1086-2B26-48AB-B5C5-6B27608397FC}" presName="composite" presStyleCnt="0"/>
      <dgm:spPr/>
    </dgm:pt>
    <dgm:pt modelId="{B45EEE9B-60E1-474A-88FB-202CD38C5C23}" type="pres">
      <dgm:prSet presAssocID="{DA9C1086-2B26-48AB-B5C5-6B27608397F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6FA2C0-1395-44F5-B691-50DF593B110E}" type="pres">
      <dgm:prSet presAssocID="{DA9C1086-2B26-48AB-B5C5-6B27608397FC}" presName="descendantText" presStyleLbl="alignAcc1" presStyleIdx="1" presStyleCnt="3" custLinFactNeighborX="-47" custLinFactNeighborY="3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F4CE54-0FFB-4CE1-8D84-C8502615997F}" type="pres">
      <dgm:prSet presAssocID="{150C5828-6AF9-4613-BD40-F8A2C9C244C0}" presName="sp" presStyleCnt="0"/>
      <dgm:spPr/>
    </dgm:pt>
    <dgm:pt modelId="{2A3C1A5F-9683-48D4-A1F3-A4586963802B}" type="pres">
      <dgm:prSet presAssocID="{EC7354C9-F85F-4889-BFBC-C433498B9FA1}" presName="composite" presStyleCnt="0"/>
      <dgm:spPr/>
    </dgm:pt>
    <dgm:pt modelId="{9F7FF430-A138-49B1-A179-0014BE522718}" type="pres">
      <dgm:prSet presAssocID="{EC7354C9-F85F-4889-BFBC-C433498B9FA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38C896-B247-4337-9859-710B3BCB58F8}" type="pres">
      <dgm:prSet presAssocID="{EC7354C9-F85F-4889-BFBC-C433498B9FA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91A66E4-F37F-464E-8F61-48360C16CDCE}" srcId="{DA9C1086-2B26-48AB-B5C5-6B27608397FC}" destId="{2677A453-88A1-433C-9021-776635E2DABB}" srcOrd="1" destOrd="0" parTransId="{DDF7A258-3AF9-44D8-B1A1-9FC9DCE1768E}" sibTransId="{510567CC-B092-42DA-B8A9-86C19D7F72D9}"/>
    <dgm:cxn modelId="{85B8E8C6-904F-4C08-9CEB-6BB92EA30203}" srcId="{EDCA109A-E133-479E-A08E-A292577626AD}" destId="{509BF95D-4AF1-48EC-98AE-283055C837D1}" srcOrd="1" destOrd="0" parTransId="{7531AA04-C001-4991-821B-7D30CCB0C990}" sibTransId="{7A6AEC92-F4CB-487F-8840-6AF1BC195C10}"/>
    <dgm:cxn modelId="{BE108209-3032-DD41-9A71-378868C3E8A7}" type="presOf" srcId="{509BF95D-4AF1-48EC-98AE-283055C837D1}" destId="{81A77E04-FA21-4562-9AB3-30EE9EDE3120}" srcOrd="0" destOrd="1" presId="urn:microsoft.com/office/officeart/2005/8/layout/chevron2"/>
    <dgm:cxn modelId="{31F698F2-49C5-4AD1-A4F6-9FF8ED03AD8B}" srcId="{49083938-0980-43F3-AA54-2E144B0C7170}" destId="{DA9C1086-2B26-48AB-B5C5-6B27608397FC}" srcOrd="1" destOrd="0" parTransId="{2CB300B0-A6BB-4FE6-95B1-4E2CB722F5B5}" sibTransId="{150C5828-6AF9-4613-BD40-F8A2C9C244C0}"/>
    <dgm:cxn modelId="{EB00C093-91E0-421E-A542-03BB4C1B2EAA}" srcId="{49083938-0980-43F3-AA54-2E144B0C7170}" destId="{EDCA109A-E133-479E-A08E-A292577626AD}" srcOrd="0" destOrd="0" parTransId="{EF9BF1CB-08D9-4B7D-8D12-11E2A3C731E4}" sibTransId="{8D4F2B26-8777-497C-A00B-960728B577E9}"/>
    <dgm:cxn modelId="{C0CE9630-AC65-4144-B30F-6CC76D080B24}" type="presOf" srcId="{34E118C3-FE3A-4971-BA43-F34B40EDEA63}" destId="{81A77E04-FA21-4562-9AB3-30EE9EDE3120}" srcOrd="0" destOrd="0" presId="urn:microsoft.com/office/officeart/2005/8/layout/chevron2"/>
    <dgm:cxn modelId="{F59CD83E-E1F4-4D22-9E9C-DFF8C45F3063}" srcId="{EC7354C9-F85F-4889-BFBC-C433498B9FA1}" destId="{8E79D916-8332-4E2C-B7C4-0AC080B8EBB4}" srcOrd="1" destOrd="0" parTransId="{14856D82-972C-4210-8645-858B381B77C1}" sibTransId="{2F140994-3B4B-44E6-B01A-AFF0A3423514}"/>
    <dgm:cxn modelId="{B3B1AD17-5F19-094E-B5BC-41B5D84046B1}" type="presOf" srcId="{49083938-0980-43F3-AA54-2E144B0C7170}" destId="{D6C8ACE9-1617-40BC-A012-6365C8ECA405}" srcOrd="0" destOrd="0" presId="urn:microsoft.com/office/officeart/2005/8/layout/chevron2"/>
    <dgm:cxn modelId="{8DDAFE95-AAA5-714F-A1F2-E5A2A2C63945}" type="presOf" srcId="{B9A10BD6-8D6F-4FC6-9778-20ED921DDF81}" destId="{BA6FA2C0-1395-44F5-B691-50DF593B110E}" srcOrd="0" destOrd="0" presId="urn:microsoft.com/office/officeart/2005/8/layout/chevron2"/>
    <dgm:cxn modelId="{196F469C-2DAC-4FA4-A0E1-B60D34BB48C1}" srcId="{DA9C1086-2B26-48AB-B5C5-6B27608397FC}" destId="{B9A10BD6-8D6F-4FC6-9778-20ED921DDF81}" srcOrd="0" destOrd="0" parTransId="{B1E2AD6E-5E79-4D07-B6BA-4FFA975EB51D}" sibTransId="{C72A7FE8-C0A9-452C-9F43-D48FA57B3DFD}"/>
    <dgm:cxn modelId="{8A9DA350-9D50-4347-86C6-9A3A11C238BD}" type="presOf" srcId="{4C7AD439-239D-42EA-BD76-A9DDA5CAA2C3}" destId="{FB38C896-B247-4337-9859-710B3BCB58F8}" srcOrd="0" destOrd="0" presId="urn:microsoft.com/office/officeart/2005/8/layout/chevron2"/>
    <dgm:cxn modelId="{4BBA6A98-8EE6-44A2-A231-71FA834B85EC}" srcId="{49083938-0980-43F3-AA54-2E144B0C7170}" destId="{EC7354C9-F85F-4889-BFBC-C433498B9FA1}" srcOrd="2" destOrd="0" parTransId="{9BAA3DAA-11C9-4E18-AFE5-0D6B317316CE}" sibTransId="{C4391B9B-3270-4D10-BD9A-71B30E689D28}"/>
    <dgm:cxn modelId="{16E66187-A25A-4778-989E-889AA87886A4}" srcId="{EDCA109A-E133-479E-A08E-A292577626AD}" destId="{34E118C3-FE3A-4971-BA43-F34B40EDEA63}" srcOrd="0" destOrd="0" parTransId="{CA643833-8FE6-49F1-904A-41C582465AC5}" sibTransId="{68C66CDF-F68C-4695-A0E4-506FABC93DC7}"/>
    <dgm:cxn modelId="{CB7E522A-BAC4-40B4-87B7-CA41AA707C9B}" srcId="{EC7354C9-F85F-4889-BFBC-C433498B9FA1}" destId="{4C7AD439-239D-42EA-BD76-A9DDA5CAA2C3}" srcOrd="0" destOrd="0" parTransId="{2B3EE0B6-54C5-4188-84D5-615E235A4BB8}" sibTransId="{3C0973B4-C0F9-4B5A-B5DB-A2EF3E9CC382}"/>
    <dgm:cxn modelId="{1627AC77-6E09-CB4B-AF19-8DC00DD23A2A}" type="presOf" srcId="{EC7354C9-F85F-4889-BFBC-C433498B9FA1}" destId="{9F7FF430-A138-49B1-A179-0014BE522718}" srcOrd="0" destOrd="0" presId="urn:microsoft.com/office/officeart/2005/8/layout/chevron2"/>
    <dgm:cxn modelId="{33BF571D-C1C7-AD43-8860-5BA7033A4423}" type="presOf" srcId="{DA9C1086-2B26-48AB-B5C5-6B27608397FC}" destId="{B45EEE9B-60E1-474A-88FB-202CD38C5C23}" srcOrd="0" destOrd="0" presId="urn:microsoft.com/office/officeart/2005/8/layout/chevron2"/>
    <dgm:cxn modelId="{D95D79E9-153B-CC45-A11C-310D4F1D8483}" type="presOf" srcId="{8E79D916-8332-4E2C-B7C4-0AC080B8EBB4}" destId="{FB38C896-B247-4337-9859-710B3BCB58F8}" srcOrd="0" destOrd="1" presId="urn:microsoft.com/office/officeart/2005/8/layout/chevron2"/>
    <dgm:cxn modelId="{8998B728-EEE4-A540-BFDA-1A9491F6F076}" type="presOf" srcId="{2677A453-88A1-433C-9021-776635E2DABB}" destId="{BA6FA2C0-1395-44F5-B691-50DF593B110E}" srcOrd="0" destOrd="1" presId="urn:microsoft.com/office/officeart/2005/8/layout/chevron2"/>
    <dgm:cxn modelId="{F645D732-7817-8C49-A1C8-CA31E8CE5AA9}" type="presOf" srcId="{EDCA109A-E133-479E-A08E-A292577626AD}" destId="{897ACE5A-524A-44BF-9B46-863E86364ACA}" srcOrd="0" destOrd="0" presId="urn:microsoft.com/office/officeart/2005/8/layout/chevron2"/>
    <dgm:cxn modelId="{ABC0071D-DE50-5243-8659-C5A1B45A146B}" type="presParOf" srcId="{D6C8ACE9-1617-40BC-A012-6365C8ECA405}" destId="{3099132D-B0D8-46E8-9EF0-CB1FB22481AA}" srcOrd="0" destOrd="0" presId="urn:microsoft.com/office/officeart/2005/8/layout/chevron2"/>
    <dgm:cxn modelId="{A11A1017-D0A5-9741-B23E-55360C19E2C0}" type="presParOf" srcId="{3099132D-B0D8-46E8-9EF0-CB1FB22481AA}" destId="{897ACE5A-524A-44BF-9B46-863E86364ACA}" srcOrd="0" destOrd="0" presId="urn:microsoft.com/office/officeart/2005/8/layout/chevron2"/>
    <dgm:cxn modelId="{39495561-4DB2-7643-B68B-F3ABCBEF80B0}" type="presParOf" srcId="{3099132D-B0D8-46E8-9EF0-CB1FB22481AA}" destId="{81A77E04-FA21-4562-9AB3-30EE9EDE3120}" srcOrd="1" destOrd="0" presId="urn:microsoft.com/office/officeart/2005/8/layout/chevron2"/>
    <dgm:cxn modelId="{ABE44DEA-F445-644C-864D-BF89C321BDBE}" type="presParOf" srcId="{D6C8ACE9-1617-40BC-A012-6365C8ECA405}" destId="{F080C13D-FAAF-4A09-B96D-1B8D77FA325A}" srcOrd="1" destOrd="0" presId="urn:microsoft.com/office/officeart/2005/8/layout/chevron2"/>
    <dgm:cxn modelId="{E64D4DB8-3D21-3E40-8B2D-268CEBE3199B}" type="presParOf" srcId="{D6C8ACE9-1617-40BC-A012-6365C8ECA405}" destId="{3D539BD3-7E8F-4650-9C42-5243FBA9B958}" srcOrd="2" destOrd="0" presId="urn:microsoft.com/office/officeart/2005/8/layout/chevron2"/>
    <dgm:cxn modelId="{3611B626-F154-CF40-85EB-A6DC2C6B8C63}" type="presParOf" srcId="{3D539BD3-7E8F-4650-9C42-5243FBA9B958}" destId="{B45EEE9B-60E1-474A-88FB-202CD38C5C23}" srcOrd="0" destOrd="0" presId="urn:microsoft.com/office/officeart/2005/8/layout/chevron2"/>
    <dgm:cxn modelId="{68302B0C-3C0A-A64D-AEDA-5D1C837A214A}" type="presParOf" srcId="{3D539BD3-7E8F-4650-9C42-5243FBA9B958}" destId="{BA6FA2C0-1395-44F5-B691-50DF593B110E}" srcOrd="1" destOrd="0" presId="urn:microsoft.com/office/officeart/2005/8/layout/chevron2"/>
    <dgm:cxn modelId="{3696A811-2FFE-6340-B7FD-E294F2DA95E2}" type="presParOf" srcId="{D6C8ACE9-1617-40BC-A012-6365C8ECA405}" destId="{44F4CE54-0FFB-4CE1-8D84-C8502615997F}" srcOrd="3" destOrd="0" presId="urn:microsoft.com/office/officeart/2005/8/layout/chevron2"/>
    <dgm:cxn modelId="{95F22E37-D72C-0F4B-BB99-605E2CDE31CB}" type="presParOf" srcId="{D6C8ACE9-1617-40BC-A012-6365C8ECA405}" destId="{2A3C1A5F-9683-48D4-A1F3-A4586963802B}" srcOrd="4" destOrd="0" presId="urn:microsoft.com/office/officeart/2005/8/layout/chevron2"/>
    <dgm:cxn modelId="{ADF40FD1-9427-8740-B4D5-2D7F51526EEB}" type="presParOf" srcId="{2A3C1A5F-9683-48D4-A1F3-A4586963802B}" destId="{9F7FF430-A138-49B1-A179-0014BE522718}" srcOrd="0" destOrd="0" presId="urn:microsoft.com/office/officeart/2005/8/layout/chevron2"/>
    <dgm:cxn modelId="{F900A3BE-4EC3-884C-B4C0-3679E2D1C3A5}" type="presParOf" srcId="{2A3C1A5F-9683-48D4-A1F3-A4586963802B}" destId="{FB38C896-B247-4337-9859-710B3BCB58F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839C1C-CAD2-044E-85DB-3AC1E8286CA1}" type="doc">
      <dgm:prSet loTypeId="urn:microsoft.com/office/officeart/2005/8/layout/cycle3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946334-9338-FB40-AD5C-788688C298A3}">
      <dgm:prSet phldrT="[Text]"/>
      <dgm:spPr/>
      <dgm:t>
        <a:bodyPr/>
        <a:lstStyle/>
        <a:p>
          <a:r>
            <a:rPr lang="en-US" dirty="0" smtClean="0"/>
            <a:t>Translation done in class</a:t>
          </a:r>
          <a:endParaRPr lang="en-US" dirty="0"/>
        </a:p>
      </dgm:t>
    </dgm:pt>
    <dgm:pt modelId="{2741B628-0D8E-3F44-81E7-FBB30EAB7476}" type="parTrans" cxnId="{833C1126-7885-7744-82FE-E7EDB2CEA73F}">
      <dgm:prSet/>
      <dgm:spPr/>
      <dgm:t>
        <a:bodyPr/>
        <a:lstStyle/>
        <a:p>
          <a:endParaRPr lang="en-US"/>
        </a:p>
      </dgm:t>
    </dgm:pt>
    <dgm:pt modelId="{122870C6-5BBA-1F4F-9082-8C73F0915E83}" type="sibTrans" cxnId="{833C1126-7885-7744-82FE-E7EDB2CEA73F}">
      <dgm:prSet/>
      <dgm:spPr/>
      <dgm:t>
        <a:bodyPr/>
        <a:lstStyle/>
        <a:p>
          <a:endParaRPr lang="en-US"/>
        </a:p>
      </dgm:t>
    </dgm:pt>
    <dgm:pt modelId="{F22ADA0B-A051-4C4F-B072-A4E6DFEA1581}">
      <dgm:prSet phldrT="[Text]"/>
      <dgm:spPr/>
      <dgm:t>
        <a:bodyPr/>
        <a:lstStyle/>
        <a:p>
          <a:r>
            <a:rPr lang="en-US" dirty="0" smtClean="0"/>
            <a:t>Students to complete at home</a:t>
          </a:r>
          <a:endParaRPr lang="en-US" dirty="0"/>
        </a:p>
      </dgm:t>
    </dgm:pt>
    <dgm:pt modelId="{9DC06E39-A64F-BB4D-AF6D-594B27DCB703}" type="parTrans" cxnId="{AE9A7EB1-5628-9349-A7DD-DC81A319A9E1}">
      <dgm:prSet/>
      <dgm:spPr/>
      <dgm:t>
        <a:bodyPr/>
        <a:lstStyle/>
        <a:p>
          <a:endParaRPr lang="en-US"/>
        </a:p>
      </dgm:t>
    </dgm:pt>
    <dgm:pt modelId="{F375EEC4-21A5-1842-8DDE-77B95D73E35C}" type="sibTrans" cxnId="{AE9A7EB1-5628-9349-A7DD-DC81A319A9E1}">
      <dgm:prSet/>
      <dgm:spPr/>
      <dgm:t>
        <a:bodyPr/>
        <a:lstStyle/>
        <a:p>
          <a:endParaRPr lang="en-US"/>
        </a:p>
      </dgm:t>
    </dgm:pt>
    <dgm:pt modelId="{7AAA6B03-76EB-FC42-92AA-A6C9BF5F8C99}">
      <dgm:prSet phldrT="[Text]"/>
      <dgm:spPr/>
      <dgm:t>
        <a:bodyPr/>
        <a:lstStyle/>
        <a:p>
          <a:r>
            <a:rPr lang="en-US" dirty="0" smtClean="0"/>
            <a:t>Students to post own translations online and comment</a:t>
          </a:r>
          <a:endParaRPr lang="en-US" dirty="0"/>
        </a:p>
      </dgm:t>
    </dgm:pt>
    <dgm:pt modelId="{66AABD2A-D998-E844-82F7-20D67DA8A055}" type="parTrans" cxnId="{3107198B-6475-C742-BC3F-7BA0638472B2}">
      <dgm:prSet/>
      <dgm:spPr/>
      <dgm:t>
        <a:bodyPr/>
        <a:lstStyle/>
        <a:p>
          <a:endParaRPr lang="en-US"/>
        </a:p>
      </dgm:t>
    </dgm:pt>
    <dgm:pt modelId="{A84320AA-2CFB-4F42-9D9F-DF735A466962}" type="sibTrans" cxnId="{3107198B-6475-C742-BC3F-7BA0638472B2}">
      <dgm:prSet/>
      <dgm:spPr/>
      <dgm:t>
        <a:bodyPr/>
        <a:lstStyle/>
        <a:p>
          <a:endParaRPr lang="en-US"/>
        </a:p>
      </dgm:t>
    </dgm:pt>
    <dgm:pt modelId="{2569186C-7556-9548-B24C-A8AD59A11864}">
      <dgm:prSet phldrT="[Text]"/>
      <dgm:spPr/>
      <dgm:t>
        <a:bodyPr/>
        <a:lstStyle/>
        <a:p>
          <a:r>
            <a:rPr lang="en-US" dirty="0" smtClean="0"/>
            <a:t>Tutor posts a reference translation online </a:t>
          </a:r>
          <a:endParaRPr lang="en-US" dirty="0"/>
        </a:p>
      </dgm:t>
    </dgm:pt>
    <dgm:pt modelId="{DC98508E-B73A-D74F-A770-F48C6AC089C5}" type="parTrans" cxnId="{1E1E8BC2-8179-9C47-B8ED-6BF99987EB85}">
      <dgm:prSet/>
      <dgm:spPr/>
      <dgm:t>
        <a:bodyPr/>
        <a:lstStyle/>
        <a:p>
          <a:endParaRPr lang="en-US"/>
        </a:p>
      </dgm:t>
    </dgm:pt>
    <dgm:pt modelId="{A0BFC9C7-C843-744F-A21E-D0D05FC46460}" type="sibTrans" cxnId="{1E1E8BC2-8179-9C47-B8ED-6BF99987EB85}">
      <dgm:prSet/>
      <dgm:spPr/>
      <dgm:t>
        <a:bodyPr/>
        <a:lstStyle/>
        <a:p>
          <a:endParaRPr lang="en-US"/>
        </a:p>
      </dgm:t>
    </dgm:pt>
    <dgm:pt modelId="{98FC2349-AB8A-0345-AC4C-E6DCEE19B423}">
      <dgm:prSet phldrT="[Text]"/>
      <dgm:spPr/>
      <dgm:t>
        <a:bodyPr/>
        <a:lstStyle/>
        <a:p>
          <a:r>
            <a:rPr lang="en-US" dirty="0" smtClean="0"/>
            <a:t>Further comments from students</a:t>
          </a:r>
          <a:endParaRPr lang="en-US" dirty="0"/>
        </a:p>
      </dgm:t>
    </dgm:pt>
    <dgm:pt modelId="{079F36B2-86F0-1043-A7D3-14E3E925761B}" type="parTrans" cxnId="{3B438AC7-6E47-5842-8F2E-0B9F8DD141E2}">
      <dgm:prSet/>
      <dgm:spPr/>
      <dgm:t>
        <a:bodyPr/>
        <a:lstStyle/>
        <a:p>
          <a:endParaRPr lang="en-US"/>
        </a:p>
      </dgm:t>
    </dgm:pt>
    <dgm:pt modelId="{4218A081-D049-CC49-B74E-10E2766F446E}" type="sibTrans" cxnId="{3B438AC7-6E47-5842-8F2E-0B9F8DD141E2}">
      <dgm:prSet/>
      <dgm:spPr/>
      <dgm:t>
        <a:bodyPr/>
        <a:lstStyle/>
        <a:p>
          <a:endParaRPr lang="en-US"/>
        </a:p>
      </dgm:t>
    </dgm:pt>
    <dgm:pt modelId="{74262F01-4FF1-6747-BB85-A696A7D4877A}">
      <dgm:prSet phldrT="[Text]"/>
      <dgm:spPr/>
      <dgm:t>
        <a:bodyPr/>
        <a:lstStyle/>
        <a:p>
          <a:r>
            <a:rPr lang="en-US" dirty="0" smtClean="0"/>
            <a:t>Translation is seen again in class with discussion led by tutor</a:t>
          </a:r>
          <a:endParaRPr lang="en-US" dirty="0"/>
        </a:p>
      </dgm:t>
    </dgm:pt>
    <dgm:pt modelId="{3255C305-6750-F64E-A425-0CA596B54FB8}" type="parTrans" cxnId="{EC15586F-76C3-D446-B35A-C65BCABA29EF}">
      <dgm:prSet/>
      <dgm:spPr/>
      <dgm:t>
        <a:bodyPr/>
        <a:lstStyle/>
        <a:p>
          <a:endParaRPr lang="en-US"/>
        </a:p>
      </dgm:t>
    </dgm:pt>
    <dgm:pt modelId="{420E6DA2-4528-DC48-96A3-E5BF2A4B9EF9}" type="sibTrans" cxnId="{EC15586F-76C3-D446-B35A-C65BCABA29EF}">
      <dgm:prSet/>
      <dgm:spPr/>
      <dgm:t>
        <a:bodyPr/>
        <a:lstStyle/>
        <a:p>
          <a:endParaRPr lang="en-US"/>
        </a:p>
      </dgm:t>
    </dgm:pt>
    <dgm:pt modelId="{676CC354-440B-4F4C-8880-3F66E15436CB}" type="pres">
      <dgm:prSet presAssocID="{10839C1C-CAD2-044E-85DB-3AC1E8286C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D40199-434A-1E44-92C8-ECC24C546AAF}" type="pres">
      <dgm:prSet presAssocID="{10839C1C-CAD2-044E-85DB-3AC1E8286CA1}" presName="cycle" presStyleCnt="0"/>
      <dgm:spPr/>
    </dgm:pt>
    <dgm:pt modelId="{945D09E8-122D-9C43-88A8-0698A05CD163}" type="pres">
      <dgm:prSet presAssocID="{C0946334-9338-FB40-AD5C-788688C298A3}" presName="nodeFirstNode" presStyleLbl="node1" presStyleIdx="0" presStyleCnt="6" custRadScaleRad="100340" custRadScaleInc="79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568875-4381-A24A-BE7E-8ECC073570EF}" type="pres">
      <dgm:prSet presAssocID="{122870C6-5BBA-1F4F-9082-8C73F0915E83}" presName="sibTransFirstNode" presStyleLbl="bgShp" presStyleIdx="0" presStyleCnt="1" custLinFactNeighborX="-1985" custLinFactNeighborY="24"/>
      <dgm:spPr/>
      <dgm:t>
        <a:bodyPr/>
        <a:lstStyle/>
        <a:p>
          <a:endParaRPr lang="en-US"/>
        </a:p>
      </dgm:t>
    </dgm:pt>
    <dgm:pt modelId="{9982CF09-D7A3-E848-9D47-09836CD3456A}" type="pres">
      <dgm:prSet presAssocID="{74262F01-4FF1-6747-BB85-A696A7D4877A}" presName="nodeFollowingNodes" presStyleLbl="node1" presStyleIdx="1" presStyleCnt="6" custRadScaleRad="106804" custRadScaleInc="-254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E75237-39B9-7442-B6CD-3A5B544A6464}" type="pres">
      <dgm:prSet presAssocID="{F22ADA0B-A051-4C4F-B072-A4E6DFEA1581}" presName="nodeFollowingNodes" presStyleLbl="node1" presStyleIdx="2" presStyleCnt="6" custRadScaleRad="119734" custRadScaleInc="-1010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F1D6BB-FFA2-AF44-BA16-1AEBA9743383}" type="pres">
      <dgm:prSet presAssocID="{7AAA6B03-76EB-FC42-92AA-A6C9BF5F8C99}" presName="nodeFollowingNodes" presStyleLbl="node1" presStyleIdx="3" presStyleCnt="6" custRadScaleRad="119070" custRadScaleInc="-133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87D120-D15F-9741-9C8F-FBE92B3ED63D}" type="pres">
      <dgm:prSet presAssocID="{2569186C-7556-9548-B24C-A8AD59A11864}" presName="nodeFollowingNodes" presStyleLbl="node1" presStyleIdx="4" presStyleCnt="6" custScaleY="99237" custRadScaleRad="91959" custRadScaleInc="-124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73ADEC-46AE-164C-8E2E-D32197E1C49E}" type="pres">
      <dgm:prSet presAssocID="{98FC2349-AB8A-0345-AC4C-E6DCEE19B423}" presName="nodeFollowingNodes" presStyleLbl="node1" presStyleIdx="5" presStyleCnt="6" custRadScaleRad="107236" custRadScaleInc="-1086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8B2B89-8692-254F-AEBF-0273C7FA81D2}" type="presOf" srcId="{C0946334-9338-FB40-AD5C-788688C298A3}" destId="{945D09E8-122D-9C43-88A8-0698A05CD163}" srcOrd="0" destOrd="0" presId="urn:microsoft.com/office/officeart/2005/8/layout/cycle3"/>
    <dgm:cxn modelId="{833C1126-7885-7744-82FE-E7EDB2CEA73F}" srcId="{10839C1C-CAD2-044E-85DB-3AC1E8286CA1}" destId="{C0946334-9338-FB40-AD5C-788688C298A3}" srcOrd="0" destOrd="0" parTransId="{2741B628-0D8E-3F44-81E7-FBB30EAB7476}" sibTransId="{122870C6-5BBA-1F4F-9082-8C73F0915E83}"/>
    <dgm:cxn modelId="{3B438AC7-6E47-5842-8F2E-0B9F8DD141E2}" srcId="{10839C1C-CAD2-044E-85DB-3AC1E8286CA1}" destId="{98FC2349-AB8A-0345-AC4C-E6DCEE19B423}" srcOrd="5" destOrd="0" parTransId="{079F36B2-86F0-1043-A7D3-14E3E925761B}" sibTransId="{4218A081-D049-CC49-B74E-10E2766F446E}"/>
    <dgm:cxn modelId="{91498619-2852-6243-AC67-69CBAE51BCFB}" type="presOf" srcId="{7AAA6B03-76EB-FC42-92AA-A6C9BF5F8C99}" destId="{BAF1D6BB-FFA2-AF44-BA16-1AEBA9743383}" srcOrd="0" destOrd="0" presId="urn:microsoft.com/office/officeart/2005/8/layout/cycle3"/>
    <dgm:cxn modelId="{1E1E8BC2-8179-9C47-B8ED-6BF99987EB85}" srcId="{10839C1C-CAD2-044E-85DB-3AC1E8286CA1}" destId="{2569186C-7556-9548-B24C-A8AD59A11864}" srcOrd="4" destOrd="0" parTransId="{DC98508E-B73A-D74F-A770-F48C6AC089C5}" sibTransId="{A0BFC9C7-C843-744F-A21E-D0D05FC46460}"/>
    <dgm:cxn modelId="{E73BAEF3-AFB6-3B49-8207-7E14EDDFAE3B}" type="presOf" srcId="{F22ADA0B-A051-4C4F-B072-A4E6DFEA1581}" destId="{B4E75237-39B9-7442-B6CD-3A5B544A6464}" srcOrd="0" destOrd="0" presId="urn:microsoft.com/office/officeart/2005/8/layout/cycle3"/>
    <dgm:cxn modelId="{EC15586F-76C3-D446-B35A-C65BCABA29EF}" srcId="{10839C1C-CAD2-044E-85DB-3AC1E8286CA1}" destId="{74262F01-4FF1-6747-BB85-A696A7D4877A}" srcOrd="1" destOrd="0" parTransId="{3255C305-6750-F64E-A425-0CA596B54FB8}" sibTransId="{420E6DA2-4528-DC48-96A3-E5BF2A4B9EF9}"/>
    <dgm:cxn modelId="{3107198B-6475-C742-BC3F-7BA0638472B2}" srcId="{10839C1C-CAD2-044E-85DB-3AC1E8286CA1}" destId="{7AAA6B03-76EB-FC42-92AA-A6C9BF5F8C99}" srcOrd="3" destOrd="0" parTransId="{66AABD2A-D998-E844-82F7-20D67DA8A055}" sibTransId="{A84320AA-2CFB-4F42-9D9F-DF735A466962}"/>
    <dgm:cxn modelId="{FAF4214D-AE08-BE40-8611-F8DF4A63B4B2}" type="presOf" srcId="{10839C1C-CAD2-044E-85DB-3AC1E8286CA1}" destId="{676CC354-440B-4F4C-8880-3F66E15436CB}" srcOrd="0" destOrd="0" presId="urn:microsoft.com/office/officeart/2005/8/layout/cycle3"/>
    <dgm:cxn modelId="{AE9A7EB1-5628-9349-A7DD-DC81A319A9E1}" srcId="{10839C1C-CAD2-044E-85DB-3AC1E8286CA1}" destId="{F22ADA0B-A051-4C4F-B072-A4E6DFEA1581}" srcOrd="2" destOrd="0" parTransId="{9DC06E39-A64F-BB4D-AF6D-594B27DCB703}" sibTransId="{F375EEC4-21A5-1842-8DDE-77B95D73E35C}"/>
    <dgm:cxn modelId="{DDEA16B5-E02F-FB4E-BC2E-6FB76B1C9EAA}" type="presOf" srcId="{74262F01-4FF1-6747-BB85-A696A7D4877A}" destId="{9982CF09-D7A3-E848-9D47-09836CD3456A}" srcOrd="0" destOrd="0" presId="urn:microsoft.com/office/officeart/2005/8/layout/cycle3"/>
    <dgm:cxn modelId="{A7A1355A-C4F4-3246-A629-F26EAD03FFFB}" type="presOf" srcId="{122870C6-5BBA-1F4F-9082-8C73F0915E83}" destId="{9E568875-4381-A24A-BE7E-8ECC073570EF}" srcOrd="0" destOrd="0" presId="urn:microsoft.com/office/officeart/2005/8/layout/cycle3"/>
    <dgm:cxn modelId="{293AEFE3-B860-0846-891C-62ED4C78A3A8}" type="presOf" srcId="{98FC2349-AB8A-0345-AC4C-E6DCEE19B423}" destId="{0073ADEC-46AE-164C-8E2E-D32197E1C49E}" srcOrd="0" destOrd="0" presId="urn:microsoft.com/office/officeart/2005/8/layout/cycle3"/>
    <dgm:cxn modelId="{1BAA217D-45BB-9B45-B764-2C86D53AE491}" type="presOf" srcId="{2569186C-7556-9548-B24C-A8AD59A11864}" destId="{EE87D120-D15F-9741-9C8F-FBE92B3ED63D}" srcOrd="0" destOrd="0" presId="urn:microsoft.com/office/officeart/2005/8/layout/cycle3"/>
    <dgm:cxn modelId="{D0DDABE4-5DA8-0343-9F6B-F4D5B001F6E8}" type="presParOf" srcId="{676CC354-440B-4F4C-8880-3F66E15436CB}" destId="{C7D40199-434A-1E44-92C8-ECC24C546AAF}" srcOrd="0" destOrd="0" presId="urn:microsoft.com/office/officeart/2005/8/layout/cycle3"/>
    <dgm:cxn modelId="{60E7ABF1-C402-2D4B-8B7B-279FB6AB4E7C}" type="presParOf" srcId="{C7D40199-434A-1E44-92C8-ECC24C546AAF}" destId="{945D09E8-122D-9C43-88A8-0698A05CD163}" srcOrd="0" destOrd="0" presId="urn:microsoft.com/office/officeart/2005/8/layout/cycle3"/>
    <dgm:cxn modelId="{7D2950B4-F1D3-8A4A-B4A2-868188574E83}" type="presParOf" srcId="{C7D40199-434A-1E44-92C8-ECC24C546AAF}" destId="{9E568875-4381-A24A-BE7E-8ECC073570EF}" srcOrd="1" destOrd="0" presId="urn:microsoft.com/office/officeart/2005/8/layout/cycle3"/>
    <dgm:cxn modelId="{A0C43262-C7AA-F346-9DDD-9125746CD647}" type="presParOf" srcId="{C7D40199-434A-1E44-92C8-ECC24C546AAF}" destId="{9982CF09-D7A3-E848-9D47-09836CD3456A}" srcOrd="2" destOrd="0" presId="urn:microsoft.com/office/officeart/2005/8/layout/cycle3"/>
    <dgm:cxn modelId="{C1866061-799F-B046-A5DE-E685002CD42F}" type="presParOf" srcId="{C7D40199-434A-1E44-92C8-ECC24C546AAF}" destId="{B4E75237-39B9-7442-B6CD-3A5B544A6464}" srcOrd="3" destOrd="0" presId="urn:microsoft.com/office/officeart/2005/8/layout/cycle3"/>
    <dgm:cxn modelId="{C3AD4768-0C27-B84C-910B-C460179C329B}" type="presParOf" srcId="{C7D40199-434A-1E44-92C8-ECC24C546AAF}" destId="{BAF1D6BB-FFA2-AF44-BA16-1AEBA9743383}" srcOrd="4" destOrd="0" presId="urn:microsoft.com/office/officeart/2005/8/layout/cycle3"/>
    <dgm:cxn modelId="{0979FBC9-F433-FE42-98CC-BE2A77F337FF}" type="presParOf" srcId="{C7D40199-434A-1E44-92C8-ECC24C546AAF}" destId="{EE87D120-D15F-9741-9C8F-FBE92B3ED63D}" srcOrd="5" destOrd="0" presId="urn:microsoft.com/office/officeart/2005/8/layout/cycle3"/>
    <dgm:cxn modelId="{2D128C50-3759-E543-84F1-204E75780D6F}" type="presParOf" srcId="{C7D40199-434A-1E44-92C8-ECC24C546AAF}" destId="{0073ADEC-46AE-164C-8E2E-D32197E1C49E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7ACE5A-524A-44BF-9B46-863E86364ACA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Online/off-line</a:t>
          </a:r>
          <a:endParaRPr lang="en-GB" sz="1600" kern="1200" dirty="0"/>
        </a:p>
      </dsp:txBody>
      <dsp:txXfrm rot="5400000">
        <a:off x="-245635" y="246082"/>
        <a:ext cx="1637567" cy="1146297"/>
      </dsp:txXfrm>
    </dsp:sp>
    <dsp:sp modelId="{81A77E04-FA21-4562-9AB3-30EE9EDE3120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000" kern="1200" dirty="0" smtClean="0"/>
            <a:t>Online research</a:t>
          </a:r>
          <a:endParaRPr lang="en-GB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000" kern="1200" dirty="0" smtClean="0"/>
            <a:t>Off-line translation</a:t>
          </a:r>
          <a:endParaRPr lang="en-GB" sz="3000" kern="1200" dirty="0"/>
        </a:p>
      </dsp:txBody>
      <dsp:txXfrm rot="5400000">
        <a:off x="4155739" y="-3008994"/>
        <a:ext cx="1064418" cy="7083302"/>
      </dsp:txXfrm>
    </dsp:sp>
    <dsp:sp modelId="{B45EEE9B-60E1-474A-88FB-202CD38C5C23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Online</a:t>
          </a:r>
          <a:endParaRPr lang="en-GB" sz="1600" kern="1200" dirty="0"/>
        </a:p>
      </dsp:txBody>
      <dsp:txXfrm rot="5400000">
        <a:off x="-245635" y="1689832"/>
        <a:ext cx="1637567" cy="1146297"/>
      </dsp:txXfrm>
    </dsp:sp>
    <dsp:sp modelId="{BA6FA2C0-1395-44F5-B691-50DF593B110E}">
      <dsp:nvSpPr>
        <dsp:cNvPr id="0" name=""/>
        <dsp:cNvSpPr/>
      </dsp:nvSpPr>
      <dsp:spPr>
        <a:xfrm rot="5400000">
          <a:off x="4152410" y="-1561646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000" kern="1200" dirty="0" smtClean="0"/>
            <a:t>Translations posted onto discussion forum</a:t>
          </a:r>
          <a:endParaRPr lang="en-GB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000" kern="1200" dirty="0" smtClean="0"/>
            <a:t>Online discussion/peer feedback</a:t>
          </a:r>
          <a:endParaRPr lang="en-GB" sz="3000" kern="1200" dirty="0"/>
        </a:p>
      </dsp:txBody>
      <dsp:txXfrm rot="5400000">
        <a:off x="4152410" y="-1561646"/>
        <a:ext cx="1064418" cy="7083302"/>
      </dsp:txXfrm>
    </dsp:sp>
    <dsp:sp modelId="{9F7FF430-A138-49B1-A179-0014BE522718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Off-line/online</a:t>
          </a:r>
          <a:endParaRPr lang="en-GB" sz="1600" kern="1200" dirty="0"/>
        </a:p>
      </dsp:txBody>
      <dsp:txXfrm rot="5400000">
        <a:off x="-245635" y="3133582"/>
        <a:ext cx="1637567" cy="1146297"/>
      </dsp:txXfrm>
    </dsp:sp>
    <dsp:sp modelId="{FB38C896-B247-4337-9859-710B3BCB58F8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000" kern="1200" dirty="0" smtClean="0"/>
            <a:t>Classroom-based seminar</a:t>
          </a:r>
          <a:endParaRPr lang="en-GB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000" kern="1200" dirty="0" smtClean="0"/>
            <a:t>Tutor’s feedback posted on Blackboard</a:t>
          </a:r>
          <a:endParaRPr lang="en-GB" sz="3000" kern="1200" dirty="0"/>
        </a:p>
      </dsp:txBody>
      <dsp:txXfrm rot="5400000">
        <a:off x="4155739" y="-121494"/>
        <a:ext cx="1064418" cy="708330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568875-4381-A24A-BE7E-8ECC073570EF}">
      <dsp:nvSpPr>
        <dsp:cNvPr id="0" name=""/>
        <dsp:cNvSpPr/>
      </dsp:nvSpPr>
      <dsp:spPr>
        <a:xfrm>
          <a:off x="1030322" y="-4736"/>
          <a:ext cx="4500158" cy="4500158"/>
        </a:xfrm>
        <a:prstGeom prst="circularArrow">
          <a:avLst>
            <a:gd name="adj1" fmla="val 5274"/>
            <a:gd name="adj2" fmla="val 312630"/>
            <a:gd name="adj3" fmla="val 14257407"/>
            <a:gd name="adj4" fmla="val 17109908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45D09E8-122D-9C43-88A8-0698A05CD163}">
      <dsp:nvSpPr>
        <dsp:cNvPr id="0" name=""/>
        <dsp:cNvSpPr/>
      </dsp:nvSpPr>
      <dsp:spPr>
        <a:xfrm>
          <a:off x="2528478" y="151"/>
          <a:ext cx="1682501" cy="8412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Translation done in class</a:t>
          </a:r>
          <a:endParaRPr lang="en-US" sz="1200" kern="1200" dirty="0"/>
        </a:p>
      </dsp:txBody>
      <dsp:txXfrm>
        <a:off x="2528478" y="151"/>
        <a:ext cx="1682501" cy="841250"/>
      </dsp:txXfrm>
    </dsp:sp>
    <dsp:sp modelId="{9982CF09-D7A3-E848-9D47-09836CD3456A}">
      <dsp:nvSpPr>
        <dsp:cNvPr id="0" name=""/>
        <dsp:cNvSpPr/>
      </dsp:nvSpPr>
      <dsp:spPr>
        <a:xfrm>
          <a:off x="556885" y="1183124"/>
          <a:ext cx="1682501" cy="8412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Translation is seen again in class with discussion led by tutor</a:t>
          </a:r>
          <a:endParaRPr lang="en-US" sz="1200" kern="1200" dirty="0"/>
        </a:p>
      </dsp:txBody>
      <dsp:txXfrm>
        <a:off x="556885" y="1183124"/>
        <a:ext cx="1682501" cy="841250"/>
      </dsp:txXfrm>
    </dsp:sp>
    <dsp:sp modelId="{B4E75237-39B9-7442-B6CD-3A5B544A6464}">
      <dsp:nvSpPr>
        <dsp:cNvPr id="0" name=""/>
        <dsp:cNvSpPr/>
      </dsp:nvSpPr>
      <dsp:spPr>
        <a:xfrm>
          <a:off x="4424684" y="1010192"/>
          <a:ext cx="1682501" cy="8412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Students to complete at home</a:t>
          </a:r>
          <a:endParaRPr lang="en-US" sz="1200" kern="1200" dirty="0"/>
        </a:p>
      </dsp:txBody>
      <dsp:txXfrm>
        <a:off x="4424684" y="1010192"/>
        <a:ext cx="1682501" cy="841250"/>
      </dsp:txXfrm>
    </dsp:sp>
    <dsp:sp modelId="{BAF1D6BB-FFA2-AF44-BA16-1AEBA9743383}">
      <dsp:nvSpPr>
        <dsp:cNvPr id="0" name=""/>
        <dsp:cNvSpPr/>
      </dsp:nvSpPr>
      <dsp:spPr>
        <a:xfrm>
          <a:off x="4424688" y="2611338"/>
          <a:ext cx="1682501" cy="8412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Students to post own translations online and comment</a:t>
          </a:r>
          <a:endParaRPr lang="en-US" sz="1200" kern="1200" dirty="0"/>
        </a:p>
      </dsp:txBody>
      <dsp:txXfrm>
        <a:off x="4424688" y="2611338"/>
        <a:ext cx="1682501" cy="841250"/>
      </dsp:txXfrm>
    </dsp:sp>
    <dsp:sp modelId="{EE87D120-D15F-9741-9C8F-FBE92B3ED63D}">
      <dsp:nvSpPr>
        <dsp:cNvPr id="0" name=""/>
        <dsp:cNvSpPr/>
      </dsp:nvSpPr>
      <dsp:spPr>
        <a:xfrm>
          <a:off x="2514606" y="3505200"/>
          <a:ext cx="1682501" cy="8348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Tutor posts a reference translation online </a:t>
          </a:r>
          <a:endParaRPr lang="en-US" sz="1200" kern="1200" dirty="0"/>
        </a:p>
      </dsp:txBody>
      <dsp:txXfrm>
        <a:off x="2514606" y="3505200"/>
        <a:ext cx="1682501" cy="834832"/>
      </dsp:txXfrm>
    </dsp:sp>
    <dsp:sp modelId="{0073ADEC-46AE-164C-8E2E-D32197E1C49E}">
      <dsp:nvSpPr>
        <dsp:cNvPr id="0" name=""/>
        <dsp:cNvSpPr/>
      </dsp:nvSpPr>
      <dsp:spPr>
        <a:xfrm>
          <a:off x="635737" y="2681535"/>
          <a:ext cx="1682501" cy="8412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Further comments from students</a:t>
          </a:r>
          <a:endParaRPr lang="en-US" sz="1200" kern="1200" dirty="0"/>
        </a:p>
      </dsp:txBody>
      <dsp:txXfrm>
        <a:off x="635737" y="2681535"/>
        <a:ext cx="1682501" cy="841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1451" y="0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E96EA-DDE8-41F2-81E4-A01DC9080409}" type="datetimeFigureOut">
              <a:rPr lang="en-GB" smtClean="0"/>
              <a:pPr/>
              <a:t>06/02/2012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1451" y="9421044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05C0A-E758-4DDD-ACB1-00CB9F0F11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78780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19120-3D04-494B-9A5D-F437809198D1}" type="datetimeFigureOut">
              <a:rPr lang="en-US" smtClean="0"/>
              <a:pPr/>
              <a:t>2/6/2012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180" y="4711383"/>
            <a:ext cx="5425440" cy="44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1451" y="9421044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C6B95-763D-44C5-9D4E-90B06CE5E7B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9712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C6B95-763D-44C5-9D4E-90B06CE5E7BF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C6B95-763D-44C5-9D4E-90B06CE5E7BF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C6B95-763D-44C5-9D4E-90B06CE5E7BF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C6B95-763D-44C5-9D4E-90B06CE5E7BF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C6B95-763D-44C5-9D4E-90B06CE5E7BF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C37A-9D4D-44C7-8395-1945654DB525}" type="datetime1">
              <a:rPr lang="en-US" smtClean="0"/>
              <a:pPr/>
              <a:t>2/6/2012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1F47-09CE-4986-8740-8B656D2F71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FA07-E79D-4B98-ADA1-43FF1AEE2E9C}" type="datetime1">
              <a:rPr lang="en-US" smtClean="0"/>
              <a:pPr/>
              <a:t>2/6/2012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1F47-09CE-4986-8740-8B656D2F71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C2F51-7477-4592-81D4-809EDF692BA3}" type="datetime1">
              <a:rPr lang="en-US" smtClean="0"/>
              <a:pPr/>
              <a:t>2/6/2012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1F47-09CE-4986-8740-8B656D2F71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AAC7-C21B-46D3-AB64-9D68805A038A}" type="datetime1">
              <a:rPr lang="en-US" smtClean="0"/>
              <a:pPr/>
              <a:t>2/6/2012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1F47-09CE-4986-8740-8B656D2F71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BBF3-FA6D-4E99-B557-5678AF39BF38}" type="datetime1">
              <a:rPr lang="en-US" smtClean="0"/>
              <a:pPr/>
              <a:t>2/6/2012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1F47-09CE-4986-8740-8B656D2F71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D87A-5369-44FD-9254-56E8F6CDCC2B}" type="datetime1">
              <a:rPr lang="en-US" smtClean="0"/>
              <a:pPr/>
              <a:t>2/6/2012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1F47-09CE-4986-8740-8B656D2F71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0251-DF63-4FDD-B9B6-F2C705C9212C}" type="datetime1">
              <a:rPr lang="en-US" smtClean="0"/>
              <a:pPr/>
              <a:t>2/6/2012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1F47-09CE-4986-8740-8B656D2F71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0D5EC-E0A1-41F2-8CB2-A0C40681E95C}" type="datetime1">
              <a:rPr lang="en-US" smtClean="0"/>
              <a:pPr/>
              <a:t>2/6/2012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1F47-09CE-4986-8740-8B656D2F71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D67E-99B2-428C-B1B4-75F9CA156245}" type="datetime1">
              <a:rPr lang="en-US" smtClean="0"/>
              <a:pPr/>
              <a:t>2/6/2012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1F47-09CE-4986-8740-8B656D2F71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3DB1-7985-4338-A5BB-0E63589069CC}" type="datetime1">
              <a:rPr lang="en-US" smtClean="0"/>
              <a:pPr/>
              <a:t>2/6/2012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1F47-09CE-4986-8740-8B656D2F71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9021E-ADF3-4E60-AE07-F41D8F3D4FB8}" type="datetime1">
              <a:rPr lang="en-US" smtClean="0"/>
              <a:pPr/>
              <a:t>2/6/2012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1F47-09CE-4986-8740-8B656D2F71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D40BE-4CFF-478C-AB82-1D1952D77B3A}" type="datetime1">
              <a:rPr lang="en-US" smtClean="0"/>
              <a:pPr/>
              <a:t>2/6/2012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11F47-09CE-4986-8740-8B656D2F71B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reenr.com/XO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elena.mcneilly@bris.ac.uk" TargetMode="External"/><Relationship Id="rId2" Type="http://schemas.openxmlformats.org/officeDocument/2006/relationships/hyperlink" Target="mailto:a.zhok@bris.ac.u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100" b="0" dirty="0" smtClean="0"/>
              <a:t>The </a:t>
            </a:r>
            <a:r>
              <a:rPr lang="en-US" sz="3100" b="0" dirty="0"/>
              <a:t>Online Discussion Board for Translation - An Undergraduate MFL </a:t>
            </a:r>
            <a:r>
              <a:rPr lang="en-US" sz="3100" b="0" dirty="0">
                <a:effectLst/>
              </a:rPr>
              <a:t>Perspective</a:t>
            </a:r>
            <a:r>
              <a:rPr lang="en-US" sz="3100" b="0" dirty="0"/>
              <a:t> for the Study of Italian and Russian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Andrea </a:t>
            </a:r>
            <a:r>
              <a:rPr lang="en-GB" sz="2400" dirty="0" err="1" smtClean="0"/>
              <a:t>Zhok</a:t>
            </a:r>
            <a:r>
              <a:rPr lang="en-GB" sz="2400" dirty="0" smtClean="0"/>
              <a:t> and Elena </a:t>
            </a:r>
            <a:r>
              <a:rPr lang="en-GB" sz="2400" dirty="0" err="1" smtClean="0"/>
              <a:t>McNeilly</a:t>
            </a:r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University of Bristol</a:t>
            </a:r>
            <a:endParaRPr lang="en-GB" dirty="0"/>
          </a:p>
        </p:txBody>
      </p:sp>
      <p:pic>
        <p:nvPicPr>
          <p:cNvPr id="1026" name="Picture 2" descr="logo-lt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14290"/>
            <a:ext cx="2132012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8600"/>
            <a:ext cx="635000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This blended e-learning </a:t>
            </a:r>
            <a:br>
              <a:rPr lang="en-GB" sz="3600" dirty="0" smtClean="0"/>
            </a:br>
            <a:r>
              <a:rPr lang="en-GB" sz="3600" dirty="0" smtClean="0"/>
              <a:t>translation unit features: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pPr lvl="0"/>
            <a:r>
              <a:rPr lang="en-GB" sz="2800" dirty="0" smtClean="0"/>
              <a:t>Elements of personalisation that could otherwise prove problematic – a group of 15 students taught on a fortnightly basis;</a:t>
            </a:r>
          </a:p>
          <a:p>
            <a:r>
              <a:rPr lang="en-GB" sz="2800" dirty="0" smtClean="0"/>
              <a:t>Advice on using a range of carefully selected internet-based resources to carry out research to develop translation strategies and to enhance overall competence as translators.</a:t>
            </a:r>
          </a:p>
          <a:p>
            <a:pPr lvl="0"/>
            <a:endParaRPr lang="en-GB" sz="2800" dirty="0"/>
          </a:p>
          <a:p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Elena </a:t>
            </a:r>
            <a:r>
              <a:rPr lang="en-GB" dirty="0" err="1" smtClean="0"/>
              <a:t>McNeilly</a:t>
            </a:r>
            <a:endParaRPr lang="en-GB" dirty="0" smtClean="0"/>
          </a:p>
        </p:txBody>
      </p:sp>
      <p:pic>
        <p:nvPicPr>
          <p:cNvPr id="5" name="Picture 2" descr="logo-l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28600"/>
            <a:ext cx="16764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00"/>
            <a:ext cx="635000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This blended e-learning </a:t>
            </a:r>
            <a:br>
              <a:rPr lang="en-GB" sz="3600" dirty="0" smtClean="0"/>
            </a:br>
            <a:r>
              <a:rPr lang="en-GB" sz="3600" dirty="0" smtClean="0"/>
              <a:t>translation unit features (continued):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Students</a:t>
            </a:r>
            <a:r>
              <a:rPr lang="en-GB" sz="2800" dirty="0"/>
              <a:t>’ reflection on their own practice and that of others in the group through using electronic discussion forums followed by informed classroom-based discussions;</a:t>
            </a:r>
          </a:p>
          <a:p>
            <a:pPr lvl="0"/>
            <a:r>
              <a:rPr lang="en-GB" sz="2800" dirty="0"/>
              <a:t>M</a:t>
            </a:r>
            <a:r>
              <a:rPr lang="en-GB" sz="2800" dirty="0" smtClean="0"/>
              <a:t>any </a:t>
            </a:r>
            <a:r>
              <a:rPr lang="en-GB" sz="2800" dirty="0"/>
              <a:t>problems are resolved through peer interaction </a:t>
            </a:r>
            <a:r>
              <a:rPr lang="en-GB" sz="2800" dirty="0" smtClean="0"/>
              <a:t>via the discussion forum (moderated by the tutor), while </a:t>
            </a:r>
            <a:r>
              <a:rPr lang="en-GB" sz="2800" dirty="0"/>
              <a:t>the ‘round-up’ </a:t>
            </a:r>
            <a:r>
              <a:rPr lang="en-GB" sz="2800" dirty="0" smtClean="0"/>
              <a:t>classroom-based </a:t>
            </a:r>
            <a:r>
              <a:rPr lang="en-GB" sz="2800" dirty="0"/>
              <a:t>seminar at the end of the fortnightly cycle clears up the remaining issues. </a:t>
            </a:r>
          </a:p>
          <a:p>
            <a:endParaRPr lang="en-GB" sz="2800" dirty="0"/>
          </a:p>
          <a:p>
            <a:pPr lvl="0"/>
            <a:endParaRPr lang="en-GB" sz="2800" dirty="0"/>
          </a:p>
          <a:p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Elena </a:t>
            </a:r>
            <a:r>
              <a:rPr lang="en-GB" dirty="0" err="1" smtClean="0"/>
              <a:t>McNeilly</a:t>
            </a:r>
            <a:endParaRPr lang="en-GB" dirty="0"/>
          </a:p>
        </p:txBody>
      </p:sp>
      <p:pic>
        <p:nvPicPr>
          <p:cNvPr id="5" name="Picture 2" descr="logo-l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28600"/>
            <a:ext cx="16764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00"/>
            <a:ext cx="635000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Methodological considerations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Autofit/>
          </a:bodyPr>
          <a:lstStyle/>
          <a:p>
            <a:r>
              <a:rPr lang="en-GB" sz="2800" dirty="0" smtClean="0"/>
              <a:t>Littlejohn and Pegler, </a:t>
            </a:r>
            <a:r>
              <a:rPr lang="en-GB" sz="2800" dirty="0"/>
              <a:t>t</a:t>
            </a:r>
            <a:r>
              <a:rPr lang="en-GB" sz="2800" dirty="0" smtClean="0"/>
              <a:t>he authors of </a:t>
            </a:r>
            <a:r>
              <a:rPr lang="en-GB" sz="2800" i="1" dirty="0" smtClean="0"/>
              <a:t>Preparing for Blended E-learning</a:t>
            </a:r>
            <a:r>
              <a:rPr lang="en-GB" sz="2800" dirty="0" smtClean="0"/>
              <a:t>, state </a:t>
            </a:r>
            <a:r>
              <a:rPr lang="en-GB" sz="2800" dirty="0"/>
              <a:t>that the word </a:t>
            </a:r>
            <a:r>
              <a:rPr lang="en-GB" sz="2800" dirty="0" smtClean="0"/>
              <a:t>‘blended ‘ implies ‘a </a:t>
            </a:r>
            <a:r>
              <a:rPr lang="en-GB" sz="2800" dirty="0"/>
              <a:t>seamless integration or intermingling of e-learning and conventional teaching </a:t>
            </a:r>
            <a:r>
              <a:rPr lang="en-GB" sz="2800" dirty="0" smtClean="0"/>
              <a:t>approaches’.</a:t>
            </a:r>
          </a:p>
          <a:p>
            <a:r>
              <a:rPr lang="en-GB" sz="2800" dirty="0" smtClean="0"/>
              <a:t>They </a:t>
            </a:r>
            <a:r>
              <a:rPr lang="en-GB" sz="2800" dirty="0"/>
              <a:t>suggest </a:t>
            </a:r>
            <a:r>
              <a:rPr lang="en-GB" sz="2800" dirty="0" smtClean="0"/>
              <a:t>wrapping </a:t>
            </a:r>
            <a:r>
              <a:rPr lang="en-GB" sz="2800" dirty="0"/>
              <a:t>one approach around another, for example using conventional teaching to wrap around e-learning resources , or extending traditional approaches by wrapping these around e-learning activity. </a:t>
            </a:r>
            <a:r>
              <a:rPr lang="en-GB" sz="2800" dirty="0" smtClean="0"/>
              <a:t>(Littlejohn and Pegler, 2007: 30). </a:t>
            </a:r>
          </a:p>
          <a:p>
            <a:pPr>
              <a:buNone/>
            </a:pP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  <a:p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43644"/>
            <a:ext cx="2895600" cy="577831"/>
          </a:xfrm>
        </p:spPr>
        <p:txBody>
          <a:bodyPr/>
          <a:lstStyle/>
          <a:p>
            <a:r>
              <a:rPr lang="en-GB" dirty="0" smtClean="0"/>
              <a:t>Elena </a:t>
            </a:r>
            <a:r>
              <a:rPr lang="en-GB" dirty="0" err="1" smtClean="0"/>
              <a:t>McNeilly</a:t>
            </a:r>
            <a:endParaRPr lang="en-GB" dirty="0"/>
          </a:p>
        </p:txBody>
      </p:sp>
      <p:pic>
        <p:nvPicPr>
          <p:cNvPr id="5" name="Picture 2" descr="logo-l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28600"/>
            <a:ext cx="2132012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28600"/>
            <a:ext cx="635000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My choice: wrapping </a:t>
            </a:r>
            <a:br>
              <a:rPr lang="en-GB" sz="3200" dirty="0" smtClean="0"/>
            </a:br>
            <a:r>
              <a:rPr lang="en-GB" sz="3200" dirty="0" smtClean="0"/>
              <a:t>e-learning around off-line resources</a:t>
            </a:r>
            <a:r>
              <a:rPr lang="en-GB" sz="3600" dirty="0" smtClean="0"/>
              <a:t>:</a:t>
            </a:r>
            <a:endParaRPr lang="en-GB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Elena </a:t>
            </a:r>
            <a:r>
              <a:rPr lang="en-GB" dirty="0" err="1" smtClean="0"/>
              <a:t>McNeilly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6" name="Picture 2" descr="logo-lt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67240" y="142852"/>
            <a:ext cx="209104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Blackboard Demo: 5 min </a:t>
            </a:r>
            <a:r>
              <a:rPr lang="en-GB" dirty="0" err="1" smtClean="0"/>
              <a:t>screencast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600" u="sng" dirty="0" smtClean="0">
                <a:hlinkClick r:id="rId3"/>
              </a:rPr>
              <a:t> http://www.screenr.com/XOes</a:t>
            </a:r>
            <a:endParaRPr lang="en-GB" sz="1600" dirty="0"/>
          </a:p>
        </p:txBody>
      </p:sp>
      <p:pic>
        <p:nvPicPr>
          <p:cNvPr id="1026" name="Picture 2" descr="C:\Users\Public\Pictures\Sample Pictures\Tree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Elena </a:t>
            </a:r>
            <a:r>
              <a:rPr lang="en-GB" dirty="0" err="1" smtClean="0"/>
              <a:t>McNeilly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rgbClr val="000000"/>
                </a:solidFill>
              </a:rPr>
              <a:t>Conclusions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The students developed a better awareness of what’s expected of them in assessed assignments.</a:t>
            </a:r>
          </a:p>
          <a:p>
            <a:r>
              <a:rPr lang="en-GB" sz="2800" dirty="0" smtClean="0"/>
              <a:t>They improved translation skills and enhanced their knowledge of grammar and vocabulary. </a:t>
            </a:r>
          </a:p>
          <a:p>
            <a:r>
              <a:rPr lang="en-GB" sz="2800" dirty="0" smtClean="0"/>
              <a:t>Communication skills and ability to analyse own and other students’ work have significantly improved.</a:t>
            </a:r>
          </a:p>
          <a:p>
            <a:r>
              <a:rPr lang="en-GB" sz="2800" dirty="0" smtClean="0"/>
              <a:t>They also became much more confident in using online resources and conducting pre-translation research through learning from each other.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43644"/>
            <a:ext cx="2895600" cy="577831"/>
          </a:xfrm>
        </p:spPr>
        <p:txBody>
          <a:bodyPr/>
          <a:lstStyle/>
          <a:p>
            <a:r>
              <a:rPr lang="en-GB" dirty="0" smtClean="0"/>
              <a:t>Elena </a:t>
            </a:r>
            <a:r>
              <a:rPr lang="en-GB" dirty="0" err="1" smtClean="0"/>
              <a:t>McNeilly</a:t>
            </a:r>
            <a:endParaRPr lang="en-GB" dirty="0" smtClean="0"/>
          </a:p>
        </p:txBody>
      </p:sp>
      <p:pic>
        <p:nvPicPr>
          <p:cNvPr id="5" name="Picture 2" descr="logo-l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8600"/>
            <a:ext cx="2132012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00"/>
            <a:ext cx="635000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Italian to English translation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24400"/>
          </a:xfrm>
        </p:spPr>
        <p:txBody>
          <a:bodyPr>
            <a:normAutofit/>
          </a:bodyPr>
          <a:lstStyle/>
          <a:p>
            <a:r>
              <a:rPr lang="en-GB" dirty="0" smtClean="0"/>
              <a:t>Context: part of the Y2 UG Italian language unit</a:t>
            </a:r>
          </a:p>
          <a:p>
            <a:r>
              <a:rPr lang="en-GB" dirty="0" smtClean="0"/>
              <a:t>Students include ex </a:t>
            </a:r>
            <a:r>
              <a:rPr lang="en-GB" dirty="0" err="1" smtClean="0"/>
              <a:t>Ab</a:t>
            </a:r>
            <a:r>
              <a:rPr lang="en-GB" dirty="0" smtClean="0"/>
              <a:t>-initio and ex Post-A (mixed needs and identities)</a:t>
            </a:r>
          </a:p>
          <a:p>
            <a:r>
              <a:rPr lang="en-GB" dirty="0" smtClean="0"/>
              <a:t>Classes of 16-17 students [4 groups from total cohort of 73]</a:t>
            </a:r>
          </a:p>
          <a:p>
            <a:r>
              <a:rPr lang="en-GB" dirty="0" smtClean="0"/>
              <a:t>Translation just one of the skills within written skills (1 hr a week) so not done every week – total of 3 translation per term</a:t>
            </a:r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Zhok</a:t>
            </a:r>
            <a:endParaRPr lang="en-GB" dirty="0"/>
          </a:p>
        </p:txBody>
      </p:sp>
      <p:pic>
        <p:nvPicPr>
          <p:cNvPr id="4" name="Picture 2" descr="logo-l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28600"/>
            <a:ext cx="2132012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00"/>
            <a:ext cx="635000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Italian to English translation (cont.)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No translation into TL in Italian Dept.</a:t>
            </a:r>
          </a:p>
          <a:p>
            <a:r>
              <a:rPr lang="en-US" dirty="0" smtClean="0"/>
              <a:t>Equal weight to comprehension (decoding) and recreation (encoding) phases</a:t>
            </a:r>
          </a:p>
          <a:p>
            <a:r>
              <a:rPr lang="en-US" dirty="0" smtClean="0"/>
              <a:t>Translation taught in Y2 with emphasis on process </a:t>
            </a:r>
            <a:r>
              <a:rPr lang="en-US" dirty="0" err="1" smtClean="0"/>
              <a:t>vs</a:t>
            </a:r>
            <a:r>
              <a:rPr lang="en-US" dirty="0" smtClean="0"/>
              <a:t> product</a:t>
            </a:r>
          </a:p>
          <a:p>
            <a:r>
              <a:rPr lang="en-US" dirty="0" smtClean="0"/>
              <a:t>Development of translation awareness and skills (problem solving; research; gradual approaches to translation theory elements in practice: equivalence, T-loss, adaptation, revision, language variety)</a:t>
            </a:r>
          </a:p>
          <a:p>
            <a:r>
              <a:rPr lang="en-US" dirty="0" smtClean="0"/>
              <a:t>Pragmatic and target-oriented </a:t>
            </a:r>
            <a:r>
              <a:rPr lang="en-US" dirty="0" err="1" smtClean="0"/>
              <a:t>vs</a:t>
            </a:r>
            <a:r>
              <a:rPr lang="en-US" dirty="0" smtClean="0"/>
              <a:t> source-oriented</a:t>
            </a:r>
          </a:p>
          <a:p>
            <a:r>
              <a:rPr lang="en-US" dirty="0" smtClean="0"/>
              <a:t>English as TL and used for discussion: discussion seen as separate from producing language: </a:t>
            </a:r>
            <a:r>
              <a:rPr lang="en-US" dirty="0" err="1" smtClean="0"/>
              <a:t>metalinguistic</a:t>
            </a:r>
            <a:r>
              <a:rPr lang="en-US" dirty="0" smtClean="0"/>
              <a:t> ability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Zhok</a:t>
            </a:r>
            <a:endParaRPr lang="en-GB" dirty="0"/>
          </a:p>
        </p:txBody>
      </p:sp>
      <p:pic>
        <p:nvPicPr>
          <p:cNvPr id="4" name="Picture 2" descr="logo-l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28600"/>
            <a:ext cx="2132012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00"/>
            <a:ext cx="635000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Context and procedure for It. to En. online discussion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Translations discussed and posted online (2 out of 3) are not marked by tutor</a:t>
            </a:r>
          </a:p>
          <a:p>
            <a:r>
              <a:rPr lang="en-US" dirty="0" smtClean="0"/>
              <a:t>All translations are re-discussed in class after online activities with tutor giving feedback</a:t>
            </a:r>
          </a:p>
          <a:p>
            <a:r>
              <a:rPr lang="en-US" dirty="0" smtClean="0"/>
              <a:t>Anonymous posting allowed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Zhok</a:t>
            </a:r>
            <a:endParaRPr lang="en-GB" dirty="0"/>
          </a:p>
        </p:txBody>
      </p:sp>
      <p:pic>
        <p:nvPicPr>
          <p:cNvPr id="4" name="Picture 2" descr="logo-l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28600"/>
            <a:ext cx="2132012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00"/>
            <a:ext cx="635000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It to En. translation - pattern of work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Aiming for a student-</a:t>
            </a:r>
            <a:r>
              <a:rPr lang="en-US" b="1" dirty="0" err="1" smtClean="0"/>
              <a:t>centred</a:t>
            </a:r>
            <a:r>
              <a:rPr lang="en-US" b="1" dirty="0" smtClean="0"/>
              <a:t>/tutor-led continuum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Zhok</a:t>
            </a:r>
            <a:endParaRPr lang="en-GB" dirty="0"/>
          </a:p>
        </p:txBody>
      </p:sp>
      <p:pic>
        <p:nvPicPr>
          <p:cNvPr id="4" name="Picture 2" descr="logo-lt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28600"/>
            <a:ext cx="2132012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8600"/>
            <a:ext cx="6350000" cy="647700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/>
        </p:nvGraphicFramePr>
        <p:xfrm>
          <a:off x="1524000" y="2362200"/>
          <a:ext cx="6477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The blended learning approach (a combination of conventional teaching approaches and e-learning elements within a single course) is now recognised as a useful tool and is becoming increasingly popular in colleges and universities.</a:t>
            </a:r>
          </a:p>
          <a:p>
            <a:r>
              <a:rPr lang="en-GB" dirty="0" smtClean="0"/>
              <a:t>Institutionalised platforms and wider social change make ‘web 2.0’ a compelling innovation in teaching and learning.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Zhok</a:t>
            </a:r>
            <a:r>
              <a:rPr lang="en-GB" dirty="0" smtClean="0"/>
              <a:t> and Elena </a:t>
            </a:r>
            <a:r>
              <a:rPr lang="en-GB" dirty="0" err="1" smtClean="0"/>
              <a:t>McNeilly</a:t>
            </a:r>
            <a:endParaRPr lang="en-GB" dirty="0"/>
          </a:p>
        </p:txBody>
      </p:sp>
      <p:pic>
        <p:nvPicPr>
          <p:cNvPr id="4" name="Picture 2" descr="logo-l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57200"/>
            <a:ext cx="2132012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635000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Andrea Zhok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it-IT" dirty="0" smtClean="0"/>
              <a:t>Discussion examples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8600" t="33960" r="4620" b="16575"/>
          <a:stretch>
            <a:fillRect/>
          </a:stretch>
        </p:blipFill>
        <p:spPr bwMode="auto">
          <a:xfrm>
            <a:off x="395536" y="1484784"/>
            <a:ext cx="842493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Andrea Zhok</a:t>
            </a:r>
            <a:endParaRPr lang="en-GB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16907" t="51544" r="1634" b="30955"/>
          <a:stretch>
            <a:fillRect/>
          </a:stretch>
        </p:blipFill>
        <p:spPr bwMode="auto">
          <a:xfrm>
            <a:off x="323528" y="476672"/>
            <a:ext cx="8229600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8309" t="36254" r="9045" b="23141"/>
          <a:stretch>
            <a:fillRect/>
          </a:stretch>
        </p:blipFill>
        <p:spPr bwMode="auto">
          <a:xfrm>
            <a:off x="179512" y="2060848"/>
            <a:ext cx="8640960" cy="386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Teaching dynamics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GB" dirty="0" smtClean="0"/>
              <a:t>Moving from a mono-directional approach </a:t>
            </a:r>
          </a:p>
          <a:p>
            <a:pPr algn="ctr">
              <a:buNone/>
            </a:pPr>
            <a:r>
              <a:rPr lang="en-GB" dirty="0" smtClean="0"/>
              <a:t>tutor to students/student to tutor (individually in isolation)</a:t>
            </a:r>
          </a:p>
          <a:p>
            <a:pPr>
              <a:buNone/>
            </a:pPr>
            <a:endParaRPr/>
          </a:p>
          <a:p>
            <a:pPr>
              <a:buNone/>
            </a:pPr>
            <a:r>
              <a:rPr lang="en-GB" dirty="0" smtClean="0"/>
              <a:t>          tutor sets task                   </a:t>
            </a:r>
          </a:p>
          <a:p>
            <a:pPr>
              <a:buNone/>
            </a:pPr>
            <a:r>
              <a:rPr lang="en-GB" dirty="0" smtClean="0"/>
              <a:t>                                                  student does task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                                            student hands in task</a:t>
            </a:r>
          </a:p>
          <a:p>
            <a:pPr>
              <a:buNone/>
            </a:pPr>
            <a:r>
              <a:rPr lang="en-GB" dirty="0" smtClean="0"/>
              <a:t>     tutor marks it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     tutor returns marked task</a:t>
            </a:r>
          </a:p>
          <a:p>
            <a:pPr>
              <a:buNone/>
            </a:pPr>
            <a:r>
              <a:rPr lang="en-GB" dirty="0" smtClean="0"/>
              <a:t>                                                                student gets feedback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Andrea Zhok</a:t>
            </a:r>
            <a:endParaRPr lang="en-GB" dirty="0"/>
          </a:p>
        </p:txBody>
      </p:sp>
      <p:pic>
        <p:nvPicPr>
          <p:cNvPr id="4" name="Picture 2" descr="logo-l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28600"/>
            <a:ext cx="2132012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00"/>
            <a:ext cx="6350000" cy="647700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 rot="1511508">
            <a:off x="3409413" y="2928383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 rot="20174846">
            <a:off x="2951763" y="4062720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227321">
            <a:off x="4473533" y="5234356"/>
            <a:ext cx="89046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rved Left Arrow 19"/>
          <p:cNvSpPr/>
          <p:nvPr/>
        </p:nvSpPr>
        <p:spPr>
          <a:xfrm>
            <a:off x="6705600" y="3276600"/>
            <a:ext cx="807720" cy="99060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Right Arrow 20"/>
          <p:cNvSpPr/>
          <p:nvPr/>
        </p:nvSpPr>
        <p:spPr>
          <a:xfrm>
            <a:off x="533400" y="4419600"/>
            <a:ext cx="609600" cy="99060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Teaching dynamics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543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   Moving to a </a:t>
            </a:r>
            <a:r>
              <a:rPr lang="en-GB" b="1" dirty="0" err="1" smtClean="0"/>
              <a:t>pluri</a:t>
            </a:r>
            <a:r>
              <a:rPr lang="en-GB" b="1" dirty="0" smtClean="0"/>
              <a:t>-directional </a:t>
            </a:r>
            <a:r>
              <a:rPr lang="en-GB" dirty="0" smtClean="0"/>
              <a:t>approach</a:t>
            </a:r>
          </a:p>
          <a:p>
            <a:pPr algn="ctr">
              <a:buNone/>
            </a:pPr>
            <a:r>
              <a:rPr lang="en-GB" dirty="0" smtClean="0"/>
              <a:t>tutor to students/students to </a:t>
            </a:r>
            <a:r>
              <a:rPr lang="en-GB" dirty="0" err="1" smtClean="0"/>
              <a:t>students(learning</a:t>
            </a:r>
            <a:r>
              <a:rPr lang="en-GB" dirty="0" smtClean="0"/>
              <a:t> community)</a:t>
            </a:r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err="1" smtClean="0">
                <a:latin typeface="Wingdings"/>
                <a:ea typeface="Wingdings"/>
                <a:cs typeface="Wingdings"/>
              </a:rPr>
              <a:t></a:t>
            </a:r>
            <a:endParaRPr lang="en-GB" dirty="0" smtClean="0"/>
          </a:p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Andrea Zhok</a:t>
            </a:r>
            <a:endParaRPr lang="en-GB" dirty="0"/>
          </a:p>
        </p:txBody>
      </p:sp>
      <p:pic>
        <p:nvPicPr>
          <p:cNvPr id="4" name="Picture 2" descr="logo-l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28600"/>
            <a:ext cx="2132012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00"/>
            <a:ext cx="6350000" cy="6477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38400" y="4495800"/>
            <a:ext cx="4267200" cy="1295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GB" dirty="0" smtClean="0"/>
              <a:t>Student </a:t>
            </a:r>
            <a:r>
              <a:rPr lang="en-GB" dirty="0" err="1" smtClean="0">
                <a:latin typeface="Wingdings"/>
                <a:ea typeface="Wingdings"/>
                <a:cs typeface="Wingdings"/>
              </a:rPr>
              <a:t></a:t>
            </a:r>
            <a:r>
              <a:rPr lang="en-GB" dirty="0" err="1" smtClean="0"/>
              <a:t>student</a:t>
            </a:r>
            <a:r>
              <a:rPr lang="en-GB" dirty="0" err="1" smtClean="0">
                <a:latin typeface="Wingdings"/>
                <a:ea typeface="Wingdings"/>
                <a:cs typeface="Wingdings"/>
              </a:rPr>
              <a:t></a:t>
            </a:r>
            <a:r>
              <a:rPr lang="en-GB" dirty="0" err="1" smtClean="0"/>
              <a:t>student</a:t>
            </a:r>
            <a:endParaRPr lang="en-GB" dirty="0" smtClean="0"/>
          </a:p>
          <a:p>
            <a:pPr algn="ctr">
              <a:buNone/>
            </a:pPr>
            <a:r>
              <a:rPr lang="en-GB" dirty="0" err="1" smtClean="0">
                <a:latin typeface="Wingdings"/>
                <a:ea typeface="Wingdings"/>
                <a:cs typeface="Wingdings"/>
              </a:rPr>
              <a:t></a:t>
            </a:r>
          </a:p>
          <a:p>
            <a:pPr algn="ctr">
              <a:buNone/>
            </a:pPr>
            <a:r>
              <a:rPr lang="en-GB" dirty="0" smtClean="0"/>
              <a:t>Student </a:t>
            </a:r>
            <a:r>
              <a:rPr lang="en-GB" dirty="0" err="1" smtClean="0">
                <a:latin typeface="Wingdings"/>
                <a:ea typeface="Wingdings"/>
                <a:cs typeface="Wingdings"/>
              </a:rPr>
              <a:t></a:t>
            </a:r>
            <a:r>
              <a:rPr lang="en-GB" dirty="0" err="1" smtClean="0"/>
              <a:t>student</a:t>
            </a:r>
            <a:r>
              <a:rPr lang="en-GB" dirty="0" err="1" smtClean="0">
                <a:latin typeface="Wingdings"/>
                <a:ea typeface="Wingdings"/>
                <a:cs typeface="Wingdings"/>
              </a:rPr>
              <a:t></a:t>
            </a:r>
            <a:r>
              <a:rPr lang="en-GB" dirty="0" err="1" smtClean="0"/>
              <a:t>student</a:t>
            </a:r>
            <a:endParaRPr lang="en-GB" dirty="0" smtClean="0"/>
          </a:p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038600" y="3352800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Tutor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148064" y="4869160"/>
            <a:ext cx="60960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491880" y="4869160"/>
            <a:ext cx="45720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Changing identities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Tutor	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Facilitator and guide</a:t>
            </a:r>
          </a:p>
          <a:p>
            <a:r>
              <a:rPr lang="en-GB" dirty="0" smtClean="0"/>
              <a:t>Provider of structure</a:t>
            </a:r>
          </a:p>
          <a:p>
            <a:r>
              <a:rPr lang="en-GB" dirty="0" smtClean="0"/>
              <a:t>Manager of time and pace</a:t>
            </a:r>
          </a:p>
          <a:p>
            <a:r>
              <a:rPr lang="en-GB" dirty="0" smtClean="0"/>
              <a:t>Moderator</a:t>
            </a:r>
          </a:p>
          <a:p>
            <a:r>
              <a:rPr lang="en-GB" dirty="0" smtClean="0"/>
              <a:t>Shift of authority - authority is negotiated more subtly between tutor and students</a:t>
            </a:r>
          </a:p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Student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More empowered?</a:t>
            </a:r>
          </a:p>
          <a:p>
            <a:r>
              <a:rPr lang="en-US" dirty="0" smtClean="0"/>
              <a:t>More responsible? (to themselves, peers and tutors)</a:t>
            </a:r>
          </a:p>
          <a:p>
            <a:r>
              <a:rPr lang="en-US" dirty="0" smtClean="0"/>
              <a:t>More connected</a:t>
            </a:r>
          </a:p>
          <a:p>
            <a:r>
              <a:rPr lang="en-US" dirty="0" smtClean="0"/>
              <a:t>More aware of options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Zhok</a:t>
            </a:r>
            <a:endParaRPr lang="en-GB" dirty="0"/>
          </a:p>
        </p:txBody>
      </p:sp>
      <p:pic>
        <p:nvPicPr>
          <p:cNvPr id="4" name="Picture 2" descr="logo-l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28600"/>
            <a:ext cx="2132012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00"/>
            <a:ext cx="635000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Common Russian and Italian aspects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practical/logistical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Both projects are at early stages (Italian) or pilots (Russian)</a:t>
            </a:r>
          </a:p>
          <a:p>
            <a:r>
              <a:rPr lang="en-GB" dirty="0" smtClean="0"/>
              <a:t>Both use Blackboard v.9</a:t>
            </a:r>
          </a:p>
          <a:p>
            <a:r>
              <a:rPr lang="en-GB" dirty="0" smtClean="0"/>
              <a:t>Both catering for expanding small-to-medium size MFL departments (LWT languages): need to meet students expectations (different implications and organisational set-ups for bigger languages?)</a:t>
            </a:r>
          </a:p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pedagogical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Aiming for a truly student-centred approach</a:t>
            </a:r>
          </a:p>
          <a:p>
            <a:r>
              <a:rPr lang="en-GB" dirty="0" smtClean="0"/>
              <a:t>Both blend a </a:t>
            </a:r>
            <a:r>
              <a:rPr lang="en-GB" smtClean="0"/>
              <a:t>well-defined asynchronous online </a:t>
            </a:r>
            <a:r>
              <a:rPr lang="en-GB" dirty="0" smtClean="0"/>
              <a:t>element with ‘traditionally’ taught UG courses</a:t>
            </a:r>
          </a:p>
          <a:p>
            <a:r>
              <a:rPr lang="en-GB" dirty="0" smtClean="0"/>
              <a:t>Both used for translation skills: a well-suited domain for problem solving and </a:t>
            </a:r>
            <a:r>
              <a:rPr lang="en-GB" dirty="0" err="1" smtClean="0"/>
              <a:t>discoursive</a:t>
            </a:r>
            <a:r>
              <a:rPr lang="en-GB" dirty="0" smtClean="0"/>
              <a:t> discussion</a:t>
            </a:r>
          </a:p>
          <a:p>
            <a:r>
              <a:rPr lang="en-GB" dirty="0" smtClean="0"/>
              <a:t>Finite set stimulus (source text/problem): infinite solutions (end translations), via stages of discussion, therefore ideal for interaction within a controlled framework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Zhok</a:t>
            </a:r>
            <a:endParaRPr lang="en-GB" dirty="0"/>
          </a:p>
        </p:txBody>
      </p:sp>
      <p:pic>
        <p:nvPicPr>
          <p:cNvPr id="4" name="Picture 2" descr="logo-l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28600"/>
            <a:ext cx="2132012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00"/>
            <a:ext cx="635000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Challenges and reactions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Students reactions monitored by questionnaires: overwhelmingly positive</a:t>
            </a:r>
          </a:p>
          <a:p>
            <a:r>
              <a:rPr lang="en-GB" dirty="0" smtClean="0"/>
              <a:t>Colleagues and Institution: varying levels of engagement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Time and workload factors</a:t>
            </a:r>
          </a:p>
          <a:p>
            <a:r>
              <a:rPr lang="en-US" dirty="0" smtClean="0"/>
              <a:t>Formal formative assessment: tutor does NOT mark translation discussed online</a:t>
            </a:r>
          </a:p>
          <a:p>
            <a:r>
              <a:rPr lang="en-US" dirty="0" smtClean="0"/>
              <a:t>Summative assessment: how can this new teaching approach be reflected in new assessment models?</a:t>
            </a:r>
          </a:p>
          <a:p>
            <a:r>
              <a:rPr lang="en-US" dirty="0" smtClean="0"/>
              <a:t>Students’ expectations: new expectations are created and must be managed</a:t>
            </a:r>
          </a:p>
          <a:p>
            <a:r>
              <a:rPr lang="en-US" dirty="0" smtClean="0"/>
              <a:t>Support and training: staff resistance…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Zhok</a:t>
            </a:r>
            <a:endParaRPr lang="en-GB" dirty="0"/>
          </a:p>
        </p:txBody>
      </p:sp>
      <p:pic>
        <p:nvPicPr>
          <p:cNvPr id="4" name="Picture 2" descr="logo-l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28600"/>
            <a:ext cx="2132012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00"/>
            <a:ext cx="635000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Examples of discussions and feedback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Examples of students’ online </a:t>
            </a:r>
            <a:br>
              <a:rPr lang="en-GB" dirty="0" smtClean="0"/>
            </a:br>
            <a:r>
              <a:rPr lang="en-GB" dirty="0" smtClean="0"/>
              <a:t>discussions with  elements of constructive feedback, students’ evaluation of the course  as well as examples of e-moderating and </a:t>
            </a:r>
            <a:br>
              <a:rPr lang="en-GB" dirty="0" smtClean="0"/>
            </a:br>
            <a:r>
              <a:rPr lang="en-GB" dirty="0" smtClean="0"/>
              <a:t>tutor’s guidance on Blackboard are available as </a:t>
            </a:r>
            <a:r>
              <a:rPr lang="en-GB" b="1" dirty="0" smtClean="0"/>
              <a:t>handouts</a:t>
            </a:r>
            <a:r>
              <a:rPr lang="en-GB" dirty="0" smtClean="0"/>
              <a:t>.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072206"/>
            <a:ext cx="2895600" cy="649269"/>
          </a:xfrm>
        </p:spPr>
        <p:txBody>
          <a:bodyPr/>
          <a:lstStyle/>
          <a:p>
            <a:r>
              <a:rPr lang="it-IT" dirty="0" smtClean="0"/>
              <a:t>Andrea Zhok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6350000" cy="647700"/>
          </a:xfrm>
          <a:prstGeom prst="rect">
            <a:avLst/>
          </a:prstGeom>
        </p:spPr>
      </p:pic>
      <p:pic>
        <p:nvPicPr>
          <p:cNvPr id="6" name="Picture 2" descr="logo-lt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28600"/>
            <a:ext cx="2132012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Acknowledgements &amp; Contacts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Thanks to the UoB Education Support Unit (ESU), especially to Roberta Perli and Roger Gardner</a:t>
            </a:r>
          </a:p>
          <a:p>
            <a:endParaRPr lang="it-IT" dirty="0" smtClean="0"/>
          </a:p>
          <a:p>
            <a:pPr>
              <a:buNone/>
            </a:pPr>
            <a:r>
              <a:rPr lang="it-IT" dirty="0" smtClean="0">
                <a:hlinkClick r:id="rId2"/>
              </a:rPr>
              <a:t>a.zhok@bris.ac.uk</a:t>
            </a:r>
            <a:r>
              <a:rPr lang="it-IT" dirty="0" smtClean="0"/>
              <a:t>     </a:t>
            </a:r>
            <a:r>
              <a:rPr lang="it-IT" dirty="0" smtClean="0">
                <a:hlinkClick r:id="rId3"/>
              </a:rPr>
              <a:t>elena.mcneilly@bris.ac.uk</a:t>
            </a:r>
            <a:r>
              <a:rPr lang="it-IT" dirty="0" smtClean="0"/>
              <a:t>     </a:t>
            </a:r>
          </a:p>
          <a:p>
            <a:endParaRPr lang="it-IT" dirty="0" smtClean="0"/>
          </a:p>
          <a:p>
            <a:endParaRPr lang="it-IT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8600"/>
            <a:ext cx="6350000" cy="647700"/>
          </a:xfrm>
          <a:prstGeom prst="rect">
            <a:avLst/>
          </a:prstGeom>
        </p:spPr>
      </p:pic>
      <p:pic>
        <p:nvPicPr>
          <p:cNvPr id="10" name="Picture 2" descr="logo-lt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28600"/>
            <a:ext cx="2132012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Academic rationale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/>
              <a:t>The blended model in question was developed primarily to respond to students’ </a:t>
            </a:r>
            <a:r>
              <a:rPr lang="en-GB" sz="2400" dirty="0" smtClean="0"/>
              <a:t>needs. </a:t>
            </a:r>
          </a:p>
          <a:p>
            <a:r>
              <a:rPr lang="en-GB" sz="2400" dirty="0" smtClean="0"/>
              <a:t>This </a:t>
            </a:r>
            <a:r>
              <a:rPr lang="en-GB" sz="2400" dirty="0"/>
              <a:t>should eventually lead to answering organisational needs i.e. developing an effective mechanism of </a:t>
            </a:r>
            <a:r>
              <a:rPr lang="en-GB" sz="2400" dirty="0" smtClean="0"/>
              <a:t>peer </a:t>
            </a:r>
            <a:r>
              <a:rPr lang="en-GB" sz="2400" dirty="0"/>
              <a:t>assessment in large translation classes and at the same time achieving a higher quality of work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One of the </a:t>
            </a:r>
            <a:r>
              <a:rPr lang="en-GB" sz="2400" dirty="0"/>
              <a:t>academic goals </a:t>
            </a:r>
            <a:r>
              <a:rPr lang="en-GB" sz="2400" dirty="0" smtClean="0"/>
              <a:t>was </a:t>
            </a:r>
            <a:r>
              <a:rPr lang="en-GB" sz="2400" dirty="0"/>
              <a:t>to create ‘a sustained community of inquiry that extends beyond limited classroom opportunities and to reduce lecturing while increasing inquiry and discourse</a:t>
            </a:r>
            <a:r>
              <a:rPr lang="en-GB" sz="1400" dirty="0"/>
              <a:t>’ (Harrison and Vaughan, 2008: 72). 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Zhok</a:t>
            </a:r>
            <a:r>
              <a:rPr lang="en-GB" dirty="0" smtClean="0"/>
              <a:t> and Elena </a:t>
            </a:r>
            <a:r>
              <a:rPr lang="en-GB" dirty="0" err="1" smtClean="0"/>
              <a:t>McNeilly</a:t>
            </a:r>
            <a:endParaRPr lang="en-GB" dirty="0"/>
          </a:p>
        </p:txBody>
      </p:sp>
      <p:pic>
        <p:nvPicPr>
          <p:cNvPr id="4" name="Picture 2" descr="logo-l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28600"/>
            <a:ext cx="2132012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00"/>
            <a:ext cx="635000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English to Russian Translation course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800" dirty="0" smtClean="0"/>
              <a:t>attempting </a:t>
            </a:r>
            <a:r>
              <a:rPr lang="en-GB" sz="2800" dirty="0"/>
              <a:t>to move from traditional classroom-based delivery of a translation programme </a:t>
            </a:r>
            <a:r>
              <a:rPr lang="en-GB" sz="2800" dirty="0" smtClean="0"/>
              <a:t>to </a:t>
            </a:r>
            <a:r>
              <a:rPr lang="en-GB" sz="2800" dirty="0"/>
              <a:t>a blended learning </a:t>
            </a:r>
            <a:r>
              <a:rPr lang="en-GB" sz="2800" dirty="0" smtClean="0"/>
              <a:t>course  for second-year undergraduate degree students of Russian.</a:t>
            </a:r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Elena </a:t>
            </a:r>
            <a:r>
              <a:rPr lang="en-GB" dirty="0" err="1" smtClean="0"/>
              <a:t>McNeilly</a:t>
            </a:r>
            <a:endParaRPr lang="en-GB" dirty="0"/>
          </a:p>
        </p:txBody>
      </p:sp>
      <p:pic>
        <p:nvPicPr>
          <p:cNvPr id="4" name="Picture 2" descr="logo-l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85728"/>
            <a:ext cx="184626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00"/>
            <a:ext cx="635000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The course was traditionally delivered via a fortnightly one-hour seminar, supported by the distribution of extensive handouts: key topical vocabulary, a source text, lexical, syntactic and grammatical analysis of students’ translations, some theoretical considerations, bibliography,  etc.</a:t>
            </a:r>
          </a:p>
          <a:p>
            <a:r>
              <a:rPr lang="en-GB" sz="2800" dirty="0" smtClean="0"/>
              <a:t>This was (and still is) followed by an assessed translation in the summer. </a:t>
            </a:r>
          </a:p>
          <a:p>
            <a:endParaRPr lang="en-GB" sz="2800" dirty="0" smtClean="0"/>
          </a:p>
          <a:p>
            <a:endParaRPr lang="en-GB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43240" y="6215082"/>
            <a:ext cx="2895600" cy="365125"/>
          </a:xfrm>
        </p:spPr>
        <p:txBody>
          <a:bodyPr/>
          <a:lstStyle/>
          <a:p>
            <a:r>
              <a:rPr lang="en-GB" dirty="0" smtClean="0"/>
              <a:t>Elena </a:t>
            </a:r>
            <a:r>
              <a:rPr lang="en-GB" dirty="0" err="1" smtClean="0"/>
              <a:t>McNeilly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 flipV="1">
            <a:off x="9098281" y="6126163"/>
            <a:ext cx="4571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" name="Picture 2" descr="logo-l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28600"/>
            <a:ext cx="2132012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00"/>
            <a:ext cx="635000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Background (continued)</a:t>
            </a:r>
            <a:endParaRPr lang="en-GB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 smtClean="0"/>
              <a:t>Students were asked to translate into Russian and submit eleven handwritten practice pieces per academic year </a:t>
            </a:r>
          </a:p>
          <a:p>
            <a:r>
              <a:rPr lang="en-GB" sz="2800" dirty="0" smtClean="0"/>
              <a:t>The classroom discussion was based on the analysis of students’ translation of the source text and  at times</a:t>
            </a:r>
            <a:r>
              <a:rPr lang="en-GB" sz="2800" b="1" dirty="0" smtClean="0"/>
              <a:t>, </a:t>
            </a:r>
            <a:r>
              <a:rPr lang="en-GB" sz="2800" dirty="0" smtClean="0"/>
              <a:t>was dominated by the same five or six individuals as less confident students avoided taking part in discussions</a:t>
            </a:r>
          </a:p>
          <a:p>
            <a:r>
              <a:rPr lang="en-GB" sz="2800" dirty="0" smtClean="0"/>
              <a:t>Sometimes they couldn’t attend the seminar and therefore missed out on feedback, as the final version of  the translation was agreed in class.</a:t>
            </a:r>
          </a:p>
          <a:p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Elena </a:t>
            </a:r>
            <a:r>
              <a:rPr lang="en-GB" dirty="0" err="1" smtClean="0"/>
              <a:t>McNeilly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00"/>
            <a:ext cx="6350000" cy="647700"/>
          </a:xfrm>
          <a:prstGeom prst="rect">
            <a:avLst/>
          </a:prstGeom>
        </p:spPr>
      </p:pic>
      <p:pic>
        <p:nvPicPr>
          <p:cNvPr id="9" name="Picture 2" descr="logo-lt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28600"/>
            <a:ext cx="2132012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4000" dirty="0" smtClean="0"/>
              <a:t>The ‘pilot’ project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Autofit/>
          </a:bodyPr>
          <a:lstStyle/>
          <a:p>
            <a:r>
              <a:rPr lang="en-GB" sz="2800" dirty="0" smtClean="0"/>
              <a:t>The current </a:t>
            </a:r>
            <a:r>
              <a:rPr lang="en-GB" sz="2800" dirty="0"/>
              <a:t>blended learning translation course can be described as a ‘pilot project</a:t>
            </a:r>
            <a:r>
              <a:rPr lang="en-GB" sz="2800" dirty="0" smtClean="0"/>
              <a:t>’.</a:t>
            </a:r>
          </a:p>
          <a:p>
            <a:r>
              <a:rPr lang="en-GB" sz="2800" dirty="0" smtClean="0"/>
              <a:t>It is </a:t>
            </a:r>
            <a:r>
              <a:rPr lang="en-GB" sz="2800" dirty="0"/>
              <a:t>based on teaching translation into Russian to a group of 15 second-year </a:t>
            </a:r>
            <a:r>
              <a:rPr lang="en-GB" sz="2800" dirty="0" smtClean="0"/>
              <a:t>students, qualified entrants, </a:t>
            </a:r>
            <a:r>
              <a:rPr lang="en-GB" sz="2800" dirty="0"/>
              <a:t>who studied Russian at </a:t>
            </a:r>
            <a:r>
              <a:rPr lang="en-GB" sz="2800" dirty="0" smtClean="0"/>
              <a:t>school. </a:t>
            </a:r>
          </a:p>
          <a:p>
            <a:r>
              <a:rPr lang="en-GB" sz="2800" dirty="0" smtClean="0"/>
              <a:t>If successful</a:t>
            </a:r>
            <a:r>
              <a:rPr lang="en-GB" sz="2800" dirty="0"/>
              <a:t>, it may be extended to teaching the entire Year two, i.e. both ex-beginners and qualified entrants, </a:t>
            </a:r>
            <a:r>
              <a:rPr lang="en-GB" sz="2800" dirty="0" smtClean="0"/>
              <a:t> 55 students </a:t>
            </a:r>
            <a:r>
              <a:rPr lang="en-GB" sz="2800" dirty="0"/>
              <a:t>in total. </a:t>
            </a:r>
          </a:p>
          <a:p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Elena </a:t>
            </a:r>
            <a:r>
              <a:rPr lang="en-GB" dirty="0" err="1" smtClean="0"/>
              <a:t>McNeilly</a:t>
            </a:r>
            <a:endParaRPr lang="en-GB" dirty="0"/>
          </a:p>
        </p:txBody>
      </p:sp>
      <p:pic>
        <p:nvPicPr>
          <p:cNvPr id="5" name="Picture 2" descr="logo-l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8600"/>
            <a:ext cx="2132012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00"/>
            <a:ext cx="635000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Course objectives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The primary objective is to show the </a:t>
            </a:r>
            <a:r>
              <a:rPr lang="en-GB" sz="2800" dirty="0"/>
              <a:t>students that they </a:t>
            </a:r>
            <a:r>
              <a:rPr lang="en-GB" sz="2800" dirty="0" smtClean="0"/>
              <a:t>can learn about </a:t>
            </a:r>
            <a:r>
              <a:rPr lang="en-GB" sz="2800" dirty="0"/>
              <a:t>translation not only </a:t>
            </a:r>
            <a:r>
              <a:rPr lang="en-GB" sz="2800" dirty="0" smtClean="0"/>
              <a:t>in </a:t>
            </a:r>
            <a:r>
              <a:rPr lang="en-GB" sz="2800" dirty="0"/>
              <a:t>class but also through conducting research online and </a:t>
            </a:r>
            <a:r>
              <a:rPr lang="en-GB" sz="2800" dirty="0" smtClean="0"/>
              <a:t>by interacting </a:t>
            </a:r>
            <a:r>
              <a:rPr lang="en-GB" sz="2800" dirty="0"/>
              <a:t>with the other members of the group using the Discussion forum on Blackboard.  </a:t>
            </a:r>
          </a:p>
          <a:p>
            <a:r>
              <a:rPr lang="en-GB" sz="2800" dirty="0"/>
              <a:t> Students are encouraged to develop translation strategies, to use a variety of internet-based language resources and to learn to evaluate their own and other students’ </a:t>
            </a:r>
            <a:r>
              <a:rPr lang="en-GB" sz="2800" dirty="0" smtClean="0"/>
              <a:t>work.</a:t>
            </a:r>
          </a:p>
          <a:p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Elena </a:t>
            </a:r>
            <a:r>
              <a:rPr lang="en-GB" dirty="0" err="1" smtClean="0"/>
              <a:t>McNeilly</a:t>
            </a:r>
            <a:endParaRPr lang="en-GB" dirty="0"/>
          </a:p>
        </p:txBody>
      </p:sp>
      <p:pic>
        <p:nvPicPr>
          <p:cNvPr id="5" name="Picture 2" descr="logo-l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8600"/>
            <a:ext cx="2132012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00"/>
            <a:ext cx="635000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Course objectives (continued)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One </a:t>
            </a:r>
            <a:r>
              <a:rPr lang="en-GB" sz="2800" dirty="0"/>
              <a:t>of the course objectives is to help learners in enhancing their critical and reflective </a:t>
            </a:r>
            <a:r>
              <a:rPr lang="en-GB" sz="2800" dirty="0" smtClean="0"/>
              <a:t>skills.</a:t>
            </a:r>
          </a:p>
          <a:p>
            <a:r>
              <a:rPr lang="en-GB" sz="2800" dirty="0"/>
              <a:t>T</a:t>
            </a:r>
            <a:r>
              <a:rPr lang="en-GB" sz="2800" dirty="0" smtClean="0"/>
              <a:t>he </a:t>
            </a:r>
            <a:r>
              <a:rPr lang="en-GB" sz="2800" dirty="0"/>
              <a:t>essential element of the course is </a:t>
            </a:r>
            <a:r>
              <a:rPr lang="en-GB" sz="2800" dirty="0" smtClean="0"/>
              <a:t>peer </a:t>
            </a:r>
            <a:r>
              <a:rPr lang="en-GB" sz="2800" dirty="0"/>
              <a:t>feedback </a:t>
            </a:r>
            <a:r>
              <a:rPr lang="en-GB" sz="2800" dirty="0" smtClean="0"/>
              <a:t>on </a:t>
            </a:r>
            <a:r>
              <a:rPr lang="en-GB" sz="2800" dirty="0"/>
              <a:t>each other’s </a:t>
            </a:r>
            <a:r>
              <a:rPr lang="en-GB" sz="2800" dirty="0" smtClean="0"/>
              <a:t>work through online interaction: pointing </a:t>
            </a:r>
            <a:r>
              <a:rPr lang="en-GB" sz="2800" dirty="0"/>
              <a:t>out successful solutions and making suggestions on issues they would have handled differently.  </a:t>
            </a:r>
          </a:p>
          <a:p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Elena </a:t>
            </a:r>
            <a:r>
              <a:rPr lang="en-GB" dirty="0" err="1" smtClean="0"/>
              <a:t>McNeilly</a:t>
            </a:r>
            <a:endParaRPr lang="en-GB" dirty="0"/>
          </a:p>
        </p:txBody>
      </p:sp>
      <p:pic>
        <p:nvPicPr>
          <p:cNvPr id="5" name="Picture 2" descr="logo-lt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28600"/>
            <a:ext cx="2132012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8600"/>
            <a:ext cx="6350000" cy="6477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2133</TotalTime>
  <Words>1357</Words>
  <Application>Microsoft Office PowerPoint</Application>
  <PresentationFormat>On-screen Show (4:3)</PresentationFormat>
  <Paragraphs>178</Paragraphs>
  <Slides>28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 The Online Discussion Board for Translation - An Undergraduate MFL Perspective for the Study of Italian and Russian </vt:lpstr>
      <vt:lpstr>   Introduction</vt:lpstr>
      <vt:lpstr>  Academic rationale</vt:lpstr>
      <vt:lpstr>  English to Russian Translation course</vt:lpstr>
      <vt:lpstr> Background</vt:lpstr>
      <vt:lpstr> Background (continued)</vt:lpstr>
      <vt:lpstr>  The ‘pilot’ project</vt:lpstr>
      <vt:lpstr> Course objectives</vt:lpstr>
      <vt:lpstr> Course objectives (continued)</vt:lpstr>
      <vt:lpstr>  This blended e-learning  translation unit features:</vt:lpstr>
      <vt:lpstr>  This blended e-learning  translation unit features (continued):</vt:lpstr>
      <vt:lpstr>  Methodological considerations</vt:lpstr>
      <vt:lpstr>My choice: wrapping  e-learning around off-line resources:</vt:lpstr>
      <vt:lpstr>Blackboard Demo: 5 min screencast  http://www.screenr.com/XOes</vt:lpstr>
      <vt:lpstr> Conclusions</vt:lpstr>
      <vt:lpstr>  Italian to English translation </vt:lpstr>
      <vt:lpstr>  Italian to English translation (cont.) </vt:lpstr>
      <vt:lpstr>   Context and procedure for It. to En. online discussion </vt:lpstr>
      <vt:lpstr>  It to En. translation - pattern of work </vt:lpstr>
      <vt:lpstr>Discussion examples</vt:lpstr>
      <vt:lpstr>Slide 21</vt:lpstr>
      <vt:lpstr>  Teaching dynamics </vt:lpstr>
      <vt:lpstr>  Teaching dynamics </vt:lpstr>
      <vt:lpstr>   Changing identities  </vt:lpstr>
      <vt:lpstr>  Common Russian and Italian aspects </vt:lpstr>
      <vt:lpstr> Challenges and reactions</vt:lpstr>
      <vt:lpstr> Examples of discussions and feedback</vt:lpstr>
      <vt:lpstr> Acknowledgements &amp; Contacts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Online Discussion Board for Translation - An Undergraduate MFL Perspective for the Study of Italian and Russian</dc:title>
  <dc:creator>user1</dc:creator>
  <cp:lastModifiedBy>itxaz</cp:lastModifiedBy>
  <cp:revision>110</cp:revision>
  <dcterms:created xsi:type="dcterms:W3CDTF">2012-01-26T12:52:22Z</dcterms:created>
  <dcterms:modified xsi:type="dcterms:W3CDTF">2012-02-06T14:53:26Z</dcterms:modified>
</cp:coreProperties>
</file>